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38"/>
  </p:notesMasterIdLst>
  <p:sldIdLst>
    <p:sldId id="256" r:id="rId2"/>
    <p:sldId id="296" r:id="rId3"/>
    <p:sldId id="258" r:id="rId4"/>
    <p:sldId id="262" r:id="rId5"/>
    <p:sldId id="297" r:id="rId6"/>
    <p:sldId id="295" r:id="rId7"/>
    <p:sldId id="298" r:id="rId8"/>
    <p:sldId id="299" r:id="rId9"/>
    <p:sldId id="300" r:id="rId10"/>
    <p:sldId id="301" r:id="rId11"/>
    <p:sldId id="302" r:id="rId12"/>
    <p:sldId id="273" r:id="rId13"/>
    <p:sldId id="277" r:id="rId14"/>
    <p:sldId id="270" r:id="rId15"/>
    <p:sldId id="293" r:id="rId16"/>
    <p:sldId id="292" r:id="rId17"/>
    <p:sldId id="289" r:id="rId18"/>
    <p:sldId id="282" r:id="rId19"/>
    <p:sldId id="283" r:id="rId20"/>
    <p:sldId id="284" r:id="rId21"/>
    <p:sldId id="312" r:id="rId22"/>
    <p:sldId id="286" r:id="rId23"/>
    <p:sldId id="303" r:id="rId24"/>
    <p:sldId id="274" r:id="rId25"/>
    <p:sldId id="305" r:id="rId26"/>
    <p:sldId id="287" r:id="rId27"/>
    <p:sldId id="306" r:id="rId28"/>
    <p:sldId id="307" r:id="rId29"/>
    <p:sldId id="308" r:id="rId30"/>
    <p:sldId id="285" r:id="rId31"/>
    <p:sldId id="290" r:id="rId32"/>
    <p:sldId id="309" r:id="rId33"/>
    <p:sldId id="313" r:id="rId34"/>
    <p:sldId id="310" r:id="rId35"/>
    <p:sldId id="311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CC3298-B849-4B54-AEEF-56C731FAFAF1}">
          <p14:sldIdLst>
            <p14:sldId id="256"/>
            <p14:sldId id="296"/>
            <p14:sldId id="258"/>
            <p14:sldId id="262"/>
            <p14:sldId id="297"/>
            <p14:sldId id="295"/>
            <p14:sldId id="298"/>
            <p14:sldId id="299"/>
            <p14:sldId id="300"/>
            <p14:sldId id="301"/>
            <p14:sldId id="302"/>
            <p14:sldId id="273"/>
            <p14:sldId id="277"/>
            <p14:sldId id="270"/>
            <p14:sldId id="293"/>
            <p14:sldId id="292"/>
            <p14:sldId id="289"/>
            <p14:sldId id="282"/>
            <p14:sldId id="283"/>
            <p14:sldId id="284"/>
            <p14:sldId id="312"/>
            <p14:sldId id="286"/>
            <p14:sldId id="303"/>
            <p14:sldId id="274"/>
            <p14:sldId id="305"/>
            <p14:sldId id="287"/>
            <p14:sldId id="306"/>
            <p14:sldId id="307"/>
            <p14:sldId id="308"/>
            <p14:sldId id="285"/>
            <p14:sldId id="290"/>
            <p14:sldId id="309"/>
            <p14:sldId id="313"/>
            <p14:sldId id="310"/>
            <p14:sldId id="311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449" autoAdjust="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51E47-1489-4ACE-BDF8-4078F4C0F42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729E22D-0459-48DE-9A78-BC8173C7FE83}">
      <dgm:prSet custT="1"/>
      <dgm:spPr/>
      <dgm:t>
        <a:bodyPr/>
        <a:lstStyle/>
        <a:p>
          <a:r>
            <a:rPr lang="en-IN" sz="2400" dirty="0"/>
            <a:t>What are Recommender Systems?</a:t>
          </a:r>
          <a:endParaRPr lang="en-US" sz="2400" dirty="0"/>
        </a:p>
      </dgm:t>
    </dgm:pt>
    <dgm:pt modelId="{216CEA0F-3A99-4CE1-B250-DF6E927F3510}" type="parTrans" cxnId="{B744511D-0066-4705-A78B-6057609A396C}">
      <dgm:prSet/>
      <dgm:spPr/>
      <dgm:t>
        <a:bodyPr/>
        <a:lstStyle/>
        <a:p>
          <a:endParaRPr lang="en-US" sz="1400"/>
        </a:p>
      </dgm:t>
    </dgm:pt>
    <dgm:pt modelId="{3FAD0AC2-780A-4E95-B99C-7BB0A81C878A}" type="sibTrans" cxnId="{B744511D-0066-4705-A78B-6057609A396C}">
      <dgm:prSet/>
      <dgm:spPr/>
      <dgm:t>
        <a:bodyPr/>
        <a:lstStyle/>
        <a:p>
          <a:endParaRPr lang="en-US" sz="1400"/>
        </a:p>
      </dgm:t>
    </dgm:pt>
    <dgm:pt modelId="{4EB68566-E7E1-4BE7-8ACC-2563A4A47BC2}">
      <dgm:prSet custT="1"/>
      <dgm:spPr/>
      <dgm:t>
        <a:bodyPr/>
        <a:lstStyle/>
        <a:p>
          <a:r>
            <a:rPr lang="en-IN" sz="2400" dirty="0" err="1"/>
            <a:t>RecoSys</a:t>
          </a:r>
          <a:r>
            <a:rPr lang="en-IN" sz="2400" dirty="0"/>
            <a:t> around us	</a:t>
          </a:r>
          <a:endParaRPr lang="en-US" sz="2400" dirty="0"/>
        </a:p>
      </dgm:t>
    </dgm:pt>
    <dgm:pt modelId="{D25BBB62-9233-4DC1-AEBB-71526CA7E502}" type="parTrans" cxnId="{9B6865B4-62C1-44AB-BCD6-36E903CF2B5E}">
      <dgm:prSet/>
      <dgm:spPr/>
      <dgm:t>
        <a:bodyPr/>
        <a:lstStyle/>
        <a:p>
          <a:endParaRPr lang="en-US" sz="1400"/>
        </a:p>
      </dgm:t>
    </dgm:pt>
    <dgm:pt modelId="{E3247548-BDE4-408B-A9C6-1A2C56EAEF14}" type="sibTrans" cxnId="{9B6865B4-62C1-44AB-BCD6-36E903CF2B5E}">
      <dgm:prSet/>
      <dgm:spPr/>
      <dgm:t>
        <a:bodyPr/>
        <a:lstStyle/>
        <a:p>
          <a:endParaRPr lang="en-US" sz="1400"/>
        </a:p>
      </dgm:t>
    </dgm:pt>
    <dgm:pt modelId="{8192F8CD-25EA-49E1-A96D-553D173CADD8}">
      <dgm:prSet custT="1"/>
      <dgm:spPr/>
      <dgm:t>
        <a:bodyPr/>
        <a:lstStyle/>
        <a:p>
          <a:r>
            <a:rPr lang="en-IN" sz="2400" dirty="0"/>
            <a:t>Types of </a:t>
          </a:r>
          <a:r>
            <a:rPr lang="en-IN" sz="2400" dirty="0" err="1"/>
            <a:t>RecoSys</a:t>
          </a:r>
          <a:endParaRPr lang="en-US" sz="2400" dirty="0"/>
        </a:p>
      </dgm:t>
    </dgm:pt>
    <dgm:pt modelId="{A75F37EE-351C-46B9-9CA3-F3C9ED95BC6A}" type="parTrans" cxnId="{07ECD4E5-996E-4298-B8C0-39402EE9D605}">
      <dgm:prSet/>
      <dgm:spPr/>
      <dgm:t>
        <a:bodyPr/>
        <a:lstStyle/>
        <a:p>
          <a:endParaRPr lang="en-US" sz="1400"/>
        </a:p>
      </dgm:t>
    </dgm:pt>
    <dgm:pt modelId="{D2ED6D9D-DB24-42BF-A8F5-D64D1974B6B6}" type="sibTrans" cxnId="{07ECD4E5-996E-4298-B8C0-39402EE9D605}">
      <dgm:prSet/>
      <dgm:spPr/>
      <dgm:t>
        <a:bodyPr/>
        <a:lstStyle/>
        <a:p>
          <a:endParaRPr lang="en-US" sz="1400"/>
        </a:p>
      </dgm:t>
    </dgm:pt>
    <dgm:pt modelId="{59E74F92-8453-431E-B4C4-CBF3DFFD692E}">
      <dgm:prSet custT="1"/>
      <dgm:spPr/>
      <dgm:t>
        <a:bodyPr/>
        <a:lstStyle/>
        <a:p>
          <a:r>
            <a:rPr lang="en-IN" sz="2400" dirty="0"/>
            <a:t>Fundamentals</a:t>
          </a:r>
          <a:endParaRPr lang="en-US" sz="2400" dirty="0"/>
        </a:p>
      </dgm:t>
    </dgm:pt>
    <dgm:pt modelId="{E13DCDCD-EA1D-4FF1-9D4D-9F342F24960D}" type="parTrans" cxnId="{C1087640-0855-4114-8843-37EB9404EE14}">
      <dgm:prSet/>
      <dgm:spPr/>
      <dgm:t>
        <a:bodyPr/>
        <a:lstStyle/>
        <a:p>
          <a:endParaRPr lang="en-US" sz="1400"/>
        </a:p>
      </dgm:t>
    </dgm:pt>
    <dgm:pt modelId="{EE54C5F0-EE2A-4B48-8D9F-4DE73169F60E}" type="sibTrans" cxnId="{C1087640-0855-4114-8843-37EB9404EE14}">
      <dgm:prSet/>
      <dgm:spPr/>
      <dgm:t>
        <a:bodyPr/>
        <a:lstStyle/>
        <a:p>
          <a:endParaRPr lang="en-US" sz="1400"/>
        </a:p>
      </dgm:t>
    </dgm:pt>
    <dgm:pt modelId="{866791C7-9A92-4C92-8CDA-CCF0CE28C396}">
      <dgm:prSet custT="1"/>
      <dgm:spPr/>
      <dgm:t>
        <a:bodyPr/>
        <a:lstStyle/>
        <a:p>
          <a:r>
            <a:rPr lang="en-IN" sz="2400" dirty="0"/>
            <a:t>Code using Matrix Factorization</a:t>
          </a:r>
          <a:endParaRPr lang="en-US" sz="2400" dirty="0"/>
        </a:p>
      </dgm:t>
    </dgm:pt>
    <dgm:pt modelId="{574876A7-CB4B-41B2-96C6-D22757B10C46}" type="parTrans" cxnId="{6682048A-1037-44F2-BA49-1C155BECDC56}">
      <dgm:prSet/>
      <dgm:spPr/>
      <dgm:t>
        <a:bodyPr/>
        <a:lstStyle/>
        <a:p>
          <a:endParaRPr lang="en-US" sz="1400"/>
        </a:p>
      </dgm:t>
    </dgm:pt>
    <dgm:pt modelId="{95BF0C2A-DEB2-4DD1-B68D-3884F295482B}" type="sibTrans" cxnId="{6682048A-1037-44F2-BA49-1C155BECDC56}">
      <dgm:prSet/>
      <dgm:spPr/>
      <dgm:t>
        <a:bodyPr/>
        <a:lstStyle/>
        <a:p>
          <a:endParaRPr lang="en-US" sz="1400"/>
        </a:p>
      </dgm:t>
    </dgm:pt>
    <dgm:pt modelId="{3D800E52-ED77-4721-90AD-F2DA59C40108}">
      <dgm:prSet custT="1"/>
      <dgm:spPr/>
      <dgm:t>
        <a:bodyPr/>
        <a:lstStyle/>
        <a:p>
          <a:r>
            <a:rPr lang="en-IN" sz="2400" dirty="0"/>
            <a:t>Code using </a:t>
          </a:r>
          <a:r>
            <a:rPr lang="en-IN" sz="2400" dirty="0" err="1"/>
            <a:t>Lightfm</a:t>
          </a:r>
          <a:r>
            <a:rPr lang="en-IN" sz="2400" dirty="0"/>
            <a:t> and </a:t>
          </a:r>
          <a:r>
            <a:rPr lang="en-IN" sz="2400" dirty="0" err="1"/>
            <a:t>Surpirse</a:t>
          </a:r>
          <a:r>
            <a:rPr lang="en-IN" sz="2400" dirty="0"/>
            <a:t> </a:t>
          </a:r>
          <a:endParaRPr lang="en-US" sz="2400" dirty="0"/>
        </a:p>
      </dgm:t>
    </dgm:pt>
    <dgm:pt modelId="{1CF1891D-1A8E-43D5-93B8-2C6A0756ED98}" type="parTrans" cxnId="{4F0FA36E-2008-4BEB-94A4-63B02661BD8C}">
      <dgm:prSet/>
      <dgm:spPr/>
      <dgm:t>
        <a:bodyPr/>
        <a:lstStyle/>
        <a:p>
          <a:endParaRPr lang="en-US" sz="1400"/>
        </a:p>
      </dgm:t>
    </dgm:pt>
    <dgm:pt modelId="{BBE5890D-AC89-4E56-B177-C49907E23993}" type="sibTrans" cxnId="{4F0FA36E-2008-4BEB-94A4-63B02661BD8C}">
      <dgm:prSet/>
      <dgm:spPr/>
      <dgm:t>
        <a:bodyPr/>
        <a:lstStyle/>
        <a:p>
          <a:endParaRPr lang="en-US" sz="1400"/>
        </a:p>
      </dgm:t>
    </dgm:pt>
    <dgm:pt modelId="{FEC63779-B28A-4F13-997B-DD3BDC508492}">
      <dgm:prSet custT="1"/>
      <dgm:spPr/>
      <dgm:t>
        <a:bodyPr/>
        <a:lstStyle/>
        <a:p>
          <a:r>
            <a:rPr lang="en-IN" sz="2400" dirty="0"/>
            <a:t>Deep Learning in </a:t>
          </a:r>
          <a:r>
            <a:rPr lang="en-IN" sz="2400" dirty="0" err="1"/>
            <a:t>RecoSys</a:t>
          </a:r>
          <a:endParaRPr lang="en-US" sz="2400" dirty="0"/>
        </a:p>
      </dgm:t>
    </dgm:pt>
    <dgm:pt modelId="{538A601C-506D-4EE2-AC22-EED8158F6A72}" type="parTrans" cxnId="{5BD397D6-EA9F-4F60-9342-2CDA6228FDA1}">
      <dgm:prSet/>
      <dgm:spPr/>
      <dgm:t>
        <a:bodyPr/>
        <a:lstStyle/>
        <a:p>
          <a:endParaRPr lang="en-US" sz="1400"/>
        </a:p>
      </dgm:t>
    </dgm:pt>
    <dgm:pt modelId="{4E2C8B11-B90C-4D19-B98D-FD533E4C089C}" type="sibTrans" cxnId="{5BD397D6-EA9F-4F60-9342-2CDA6228FDA1}">
      <dgm:prSet/>
      <dgm:spPr/>
      <dgm:t>
        <a:bodyPr/>
        <a:lstStyle/>
        <a:p>
          <a:endParaRPr lang="en-US" sz="1400"/>
        </a:p>
      </dgm:t>
    </dgm:pt>
    <dgm:pt modelId="{14C67293-3A6C-45AA-979D-0EF9AC497D0B}" type="pres">
      <dgm:prSet presAssocID="{88951E47-1489-4ACE-BDF8-4078F4C0F428}" presName="linear" presStyleCnt="0">
        <dgm:presLayoutVars>
          <dgm:animLvl val="lvl"/>
          <dgm:resizeHandles val="exact"/>
        </dgm:presLayoutVars>
      </dgm:prSet>
      <dgm:spPr/>
    </dgm:pt>
    <dgm:pt modelId="{CF3183E0-5C38-4114-B1BC-47C88EDD09B3}" type="pres">
      <dgm:prSet presAssocID="{D729E22D-0459-48DE-9A78-BC8173C7FE8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2C4E58F-0153-4391-BE8B-A3C9363BBCFE}" type="pres">
      <dgm:prSet presAssocID="{3FAD0AC2-780A-4E95-B99C-7BB0A81C878A}" presName="spacer" presStyleCnt="0"/>
      <dgm:spPr/>
    </dgm:pt>
    <dgm:pt modelId="{2287ACAB-C27A-4D6A-A9B3-8E965E296F97}" type="pres">
      <dgm:prSet presAssocID="{4EB68566-E7E1-4BE7-8ACC-2563A4A47BC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A2D24FC-FB87-41C4-8349-E8F8F94F5569}" type="pres">
      <dgm:prSet presAssocID="{E3247548-BDE4-408B-A9C6-1A2C56EAEF14}" presName="spacer" presStyleCnt="0"/>
      <dgm:spPr/>
    </dgm:pt>
    <dgm:pt modelId="{BE48A730-0B4A-4B74-AF45-253DE1DC90F2}" type="pres">
      <dgm:prSet presAssocID="{8192F8CD-25EA-49E1-A96D-553D173CADD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B915225-239F-4147-AD89-F905048E6B8A}" type="pres">
      <dgm:prSet presAssocID="{D2ED6D9D-DB24-42BF-A8F5-D64D1974B6B6}" presName="spacer" presStyleCnt="0"/>
      <dgm:spPr/>
    </dgm:pt>
    <dgm:pt modelId="{D698C83F-7AF0-4CC9-8615-3C7CD860AE50}" type="pres">
      <dgm:prSet presAssocID="{59E74F92-8453-431E-B4C4-CBF3DFFD692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7AA8B82-FC68-460B-B837-4038B57F5580}" type="pres">
      <dgm:prSet presAssocID="{EE54C5F0-EE2A-4B48-8D9F-4DE73169F60E}" presName="spacer" presStyleCnt="0"/>
      <dgm:spPr/>
    </dgm:pt>
    <dgm:pt modelId="{8C66EAC9-21EE-4D1B-8764-F78BAEE7414B}" type="pres">
      <dgm:prSet presAssocID="{866791C7-9A92-4C92-8CDA-CCF0CE28C39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061F286-87BE-4E48-8573-F0E0AF6FAA75}" type="pres">
      <dgm:prSet presAssocID="{95BF0C2A-DEB2-4DD1-B68D-3884F295482B}" presName="spacer" presStyleCnt="0"/>
      <dgm:spPr/>
    </dgm:pt>
    <dgm:pt modelId="{BA31C926-7537-4A95-856F-00FDE047E673}" type="pres">
      <dgm:prSet presAssocID="{3D800E52-ED77-4721-90AD-F2DA59C4010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EFDDF23-2DD5-4311-980E-2E301AA213B1}" type="pres">
      <dgm:prSet presAssocID="{BBE5890D-AC89-4E56-B177-C49907E23993}" presName="spacer" presStyleCnt="0"/>
      <dgm:spPr/>
    </dgm:pt>
    <dgm:pt modelId="{09ACD94F-AC44-4F80-B356-FDAA05D005EA}" type="pres">
      <dgm:prSet presAssocID="{FEC63779-B28A-4F13-997B-DD3BDC508492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744511D-0066-4705-A78B-6057609A396C}" srcId="{88951E47-1489-4ACE-BDF8-4078F4C0F428}" destId="{D729E22D-0459-48DE-9A78-BC8173C7FE83}" srcOrd="0" destOrd="0" parTransId="{216CEA0F-3A99-4CE1-B250-DF6E927F3510}" sibTransId="{3FAD0AC2-780A-4E95-B99C-7BB0A81C878A}"/>
    <dgm:cxn modelId="{09286E30-34EE-41C3-9CCD-B6E2BE293477}" type="presOf" srcId="{FEC63779-B28A-4F13-997B-DD3BDC508492}" destId="{09ACD94F-AC44-4F80-B356-FDAA05D005EA}" srcOrd="0" destOrd="0" presId="urn:microsoft.com/office/officeart/2005/8/layout/vList2"/>
    <dgm:cxn modelId="{654BA53F-0244-42D0-A0DA-DC995688DEA5}" type="presOf" srcId="{8192F8CD-25EA-49E1-A96D-553D173CADD8}" destId="{BE48A730-0B4A-4B74-AF45-253DE1DC90F2}" srcOrd="0" destOrd="0" presId="urn:microsoft.com/office/officeart/2005/8/layout/vList2"/>
    <dgm:cxn modelId="{6B115140-EC3C-4390-BBEC-C603C2E9CDD8}" type="presOf" srcId="{4EB68566-E7E1-4BE7-8ACC-2563A4A47BC2}" destId="{2287ACAB-C27A-4D6A-A9B3-8E965E296F97}" srcOrd="0" destOrd="0" presId="urn:microsoft.com/office/officeart/2005/8/layout/vList2"/>
    <dgm:cxn modelId="{C1087640-0855-4114-8843-37EB9404EE14}" srcId="{88951E47-1489-4ACE-BDF8-4078F4C0F428}" destId="{59E74F92-8453-431E-B4C4-CBF3DFFD692E}" srcOrd="3" destOrd="0" parTransId="{E13DCDCD-EA1D-4FF1-9D4D-9F342F24960D}" sibTransId="{EE54C5F0-EE2A-4B48-8D9F-4DE73169F60E}"/>
    <dgm:cxn modelId="{CA24086D-69E8-4140-915C-F9087C4AEA96}" type="presOf" srcId="{88951E47-1489-4ACE-BDF8-4078F4C0F428}" destId="{14C67293-3A6C-45AA-979D-0EF9AC497D0B}" srcOrd="0" destOrd="0" presId="urn:microsoft.com/office/officeart/2005/8/layout/vList2"/>
    <dgm:cxn modelId="{4F0FA36E-2008-4BEB-94A4-63B02661BD8C}" srcId="{88951E47-1489-4ACE-BDF8-4078F4C0F428}" destId="{3D800E52-ED77-4721-90AD-F2DA59C40108}" srcOrd="5" destOrd="0" parTransId="{1CF1891D-1A8E-43D5-93B8-2C6A0756ED98}" sibTransId="{BBE5890D-AC89-4E56-B177-C49907E23993}"/>
    <dgm:cxn modelId="{45E7A07B-937F-460C-8443-C8A2A3D7901E}" type="presOf" srcId="{866791C7-9A92-4C92-8CDA-CCF0CE28C396}" destId="{8C66EAC9-21EE-4D1B-8764-F78BAEE7414B}" srcOrd="0" destOrd="0" presId="urn:microsoft.com/office/officeart/2005/8/layout/vList2"/>
    <dgm:cxn modelId="{6682048A-1037-44F2-BA49-1C155BECDC56}" srcId="{88951E47-1489-4ACE-BDF8-4078F4C0F428}" destId="{866791C7-9A92-4C92-8CDA-CCF0CE28C396}" srcOrd="4" destOrd="0" parTransId="{574876A7-CB4B-41B2-96C6-D22757B10C46}" sibTransId="{95BF0C2A-DEB2-4DD1-B68D-3884F295482B}"/>
    <dgm:cxn modelId="{F68BEFA0-92FA-4BEB-85E8-196A6FA790E2}" type="presOf" srcId="{3D800E52-ED77-4721-90AD-F2DA59C40108}" destId="{BA31C926-7537-4A95-856F-00FDE047E673}" srcOrd="0" destOrd="0" presId="urn:microsoft.com/office/officeart/2005/8/layout/vList2"/>
    <dgm:cxn modelId="{D45B60AB-F6D6-47BD-9024-4F707D40F571}" type="presOf" srcId="{D729E22D-0459-48DE-9A78-BC8173C7FE83}" destId="{CF3183E0-5C38-4114-B1BC-47C88EDD09B3}" srcOrd="0" destOrd="0" presId="urn:microsoft.com/office/officeart/2005/8/layout/vList2"/>
    <dgm:cxn modelId="{9B6865B4-62C1-44AB-BCD6-36E903CF2B5E}" srcId="{88951E47-1489-4ACE-BDF8-4078F4C0F428}" destId="{4EB68566-E7E1-4BE7-8ACC-2563A4A47BC2}" srcOrd="1" destOrd="0" parTransId="{D25BBB62-9233-4DC1-AEBB-71526CA7E502}" sibTransId="{E3247548-BDE4-408B-A9C6-1A2C56EAEF14}"/>
    <dgm:cxn modelId="{5BD397D6-EA9F-4F60-9342-2CDA6228FDA1}" srcId="{88951E47-1489-4ACE-BDF8-4078F4C0F428}" destId="{FEC63779-B28A-4F13-997B-DD3BDC508492}" srcOrd="6" destOrd="0" parTransId="{538A601C-506D-4EE2-AC22-EED8158F6A72}" sibTransId="{4E2C8B11-B90C-4D19-B98D-FD533E4C089C}"/>
    <dgm:cxn modelId="{07ECD4E5-996E-4298-B8C0-39402EE9D605}" srcId="{88951E47-1489-4ACE-BDF8-4078F4C0F428}" destId="{8192F8CD-25EA-49E1-A96D-553D173CADD8}" srcOrd="2" destOrd="0" parTransId="{A75F37EE-351C-46B9-9CA3-F3C9ED95BC6A}" sibTransId="{D2ED6D9D-DB24-42BF-A8F5-D64D1974B6B6}"/>
    <dgm:cxn modelId="{B36CE9F0-F7B5-4549-AB2B-50BB4E7824E7}" type="presOf" srcId="{59E74F92-8453-431E-B4C4-CBF3DFFD692E}" destId="{D698C83F-7AF0-4CC9-8615-3C7CD860AE50}" srcOrd="0" destOrd="0" presId="urn:microsoft.com/office/officeart/2005/8/layout/vList2"/>
    <dgm:cxn modelId="{452F3F2B-056E-4FF6-8B6E-A88BB7AD04F8}" type="presParOf" srcId="{14C67293-3A6C-45AA-979D-0EF9AC497D0B}" destId="{CF3183E0-5C38-4114-B1BC-47C88EDD09B3}" srcOrd="0" destOrd="0" presId="urn:microsoft.com/office/officeart/2005/8/layout/vList2"/>
    <dgm:cxn modelId="{211BB871-512C-4D46-80E8-36C9AD659359}" type="presParOf" srcId="{14C67293-3A6C-45AA-979D-0EF9AC497D0B}" destId="{52C4E58F-0153-4391-BE8B-A3C9363BBCFE}" srcOrd="1" destOrd="0" presId="urn:microsoft.com/office/officeart/2005/8/layout/vList2"/>
    <dgm:cxn modelId="{1A1E594A-BCC0-4E9E-86A9-5C9BF1955615}" type="presParOf" srcId="{14C67293-3A6C-45AA-979D-0EF9AC497D0B}" destId="{2287ACAB-C27A-4D6A-A9B3-8E965E296F97}" srcOrd="2" destOrd="0" presId="urn:microsoft.com/office/officeart/2005/8/layout/vList2"/>
    <dgm:cxn modelId="{AB18BCFC-050C-4CED-A094-25BFC51521D7}" type="presParOf" srcId="{14C67293-3A6C-45AA-979D-0EF9AC497D0B}" destId="{AA2D24FC-FB87-41C4-8349-E8F8F94F5569}" srcOrd="3" destOrd="0" presId="urn:microsoft.com/office/officeart/2005/8/layout/vList2"/>
    <dgm:cxn modelId="{4CBC28CA-9C81-4380-B0B9-B0A3E94D0BE7}" type="presParOf" srcId="{14C67293-3A6C-45AA-979D-0EF9AC497D0B}" destId="{BE48A730-0B4A-4B74-AF45-253DE1DC90F2}" srcOrd="4" destOrd="0" presId="urn:microsoft.com/office/officeart/2005/8/layout/vList2"/>
    <dgm:cxn modelId="{A288DDB7-9580-46A5-9A7B-5175ABA557FB}" type="presParOf" srcId="{14C67293-3A6C-45AA-979D-0EF9AC497D0B}" destId="{7B915225-239F-4147-AD89-F905048E6B8A}" srcOrd="5" destOrd="0" presId="urn:microsoft.com/office/officeart/2005/8/layout/vList2"/>
    <dgm:cxn modelId="{FF2CD645-6AB1-4CCA-92D9-D8E349D428A2}" type="presParOf" srcId="{14C67293-3A6C-45AA-979D-0EF9AC497D0B}" destId="{D698C83F-7AF0-4CC9-8615-3C7CD860AE50}" srcOrd="6" destOrd="0" presId="urn:microsoft.com/office/officeart/2005/8/layout/vList2"/>
    <dgm:cxn modelId="{3CA72FD7-FD96-416C-8CD4-D81CEB27FED8}" type="presParOf" srcId="{14C67293-3A6C-45AA-979D-0EF9AC497D0B}" destId="{37AA8B82-FC68-460B-B837-4038B57F5580}" srcOrd="7" destOrd="0" presId="urn:microsoft.com/office/officeart/2005/8/layout/vList2"/>
    <dgm:cxn modelId="{D1647590-FB96-4056-9D65-10447236E08C}" type="presParOf" srcId="{14C67293-3A6C-45AA-979D-0EF9AC497D0B}" destId="{8C66EAC9-21EE-4D1B-8764-F78BAEE7414B}" srcOrd="8" destOrd="0" presId="urn:microsoft.com/office/officeart/2005/8/layout/vList2"/>
    <dgm:cxn modelId="{8EE4F672-4333-4D04-9412-A67BB59CA787}" type="presParOf" srcId="{14C67293-3A6C-45AA-979D-0EF9AC497D0B}" destId="{0061F286-87BE-4E48-8573-F0E0AF6FAA75}" srcOrd="9" destOrd="0" presId="urn:microsoft.com/office/officeart/2005/8/layout/vList2"/>
    <dgm:cxn modelId="{D1B2665E-1883-458B-8B73-79CFD03B1F0D}" type="presParOf" srcId="{14C67293-3A6C-45AA-979D-0EF9AC497D0B}" destId="{BA31C926-7537-4A95-856F-00FDE047E673}" srcOrd="10" destOrd="0" presId="urn:microsoft.com/office/officeart/2005/8/layout/vList2"/>
    <dgm:cxn modelId="{21D2AB5D-E987-448E-A5BB-A61717769D16}" type="presParOf" srcId="{14C67293-3A6C-45AA-979D-0EF9AC497D0B}" destId="{CEFDDF23-2DD5-4311-980E-2E301AA213B1}" srcOrd="11" destOrd="0" presId="urn:microsoft.com/office/officeart/2005/8/layout/vList2"/>
    <dgm:cxn modelId="{BECE3DCB-B69B-44EF-8A61-5B2E900C413D}" type="presParOf" srcId="{14C67293-3A6C-45AA-979D-0EF9AC497D0B}" destId="{09ACD94F-AC44-4F80-B356-FDAA05D005EA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183E0-5C38-4114-B1BC-47C88EDD09B3}">
      <dsp:nvSpPr>
        <dsp:cNvPr id="0" name=""/>
        <dsp:cNvSpPr/>
      </dsp:nvSpPr>
      <dsp:spPr>
        <a:xfrm>
          <a:off x="0" y="50472"/>
          <a:ext cx="6513603" cy="7300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What are Recommender Systems?</a:t>
          </a:r>
          <a:endParaRPr lang="en-US" sz="2400" kern="1200" dirty="0"/>
        </a:p>
      </dsp:txBody>
      <dsp:txXfrm>
        <a:off x="35640" y="86112"/>
        <a:ext cx="6442323" cy="658800"/>
      </dsp:txXfrm>
    </dsp:sp>
    <dsp:sp modelId="{2287ACAB-C27A-4D6A-A9B3-8E965E296F97}">
      <dsp:nvSpPr>
        <dsp:cNvPr id="0" name=""/>
        <dsp:cNvSpPr/>
      </dsp:nvSpPr>
      <dsp:spPr>
        <a:xfrm>
          <a:off x="0" y="892872"/>
          <a:ext cx="6513603" cy="730080"/>
        </a:xfrm>
        <a:prstGeom prst="roundRect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 err="1"/>
            <a:t>RecoSys</a:t>
          </a:r>
          <a:r>
            <a:rPr lang="en-IN" sz="2400" kern="1200" dirty="0"/>
            <a:t> around us	</a:t>
          </a:r>
          <a:endParaRPr lang="en-US" sz="2400" kern="1200" dirty="0"/>
        </a:p>
      </dsp:txBody>
      <dsp:txXfrm>
        <a:off x="35640" y="928512"/>
        <a:ext cx="6442323" cy="658800"/>
      </dsp:txXfrm>
    </dsp:sp>
    <dsp:sp modelId="{BE48A730-0B4A-4B74-AF45-253DE1DC90F2}">
      <dsp:nvSpPr>
        <dsp:cNvPr id="0" name=""/>
        <dsp:cNvSpPr/>
      </dsp:nvSpPr>
      <dsp:spPr>
        <a:xfrm>
          <a:off x="0" y="1735272"/>
          <a:ext cx="6513603" cy="73008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Types of </a:t>
          </a:r>
          <a:r>
            <a:rPr lang="en-IN" sz="2400" kern="1200" dirty="0" err="1"/>
            <a:t>RecoSys</a:t>
          </a:r>
          <a:endParaRPr lang="en-US" sz="2400" kern="1200" dirty="0"/>
        </a:p>
      </dsp:txBody>
      <dsp:txXfrm>
        <a:off x="35640" y="1770912"/>
        <a:ext cx="6442323" cy="658800"/>
      </dsp:txXfrm>
    </dsp:sp>
    <dsp:sp modelId="{D698C83F-7AF0-4CC9-8615-3C7CD860AE50}">
      <dsp:nvSpPr>
        <dsp:cNvPr id="0" name=""/>
        <dsp:cNvSpPr/>
      </dsp:nvSpPr>
      <dsp:spPr>
        <a:xfrm>
          <a:off x="0" y="2577673"/>
          <a:ext cx="6513603" cy="73008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Fundamentals</a:t>
          </a:r>
          <a:endParaRPr lang="en-US" sz="2400" kern="1200" dirty="0"/>
        </a:p>
      </dsp:txBody>
      <dsp:txXfrm>
        <a:off x="35640" y="2613313"/>
        <a:ext cx="6442323" cy="658800"/>
      </dsp:txXfrm>
    </dsp:sp>
    <dsp:sp modelId="{8C66EAC9-21EE-4D1B-8764-F78BAEE7414B}">
      <dsp:nvSpPr>
        <dsp:cNvPr id="0" name=""/>
        <dsp:cNvSpPr/>
      </dsp:nvSpPr>
      <dsp:spPr>
        <a:xfrm>
          <a:off x="0" y="3420073"/>
          <a:ext cx="6513603" cy="73008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Code using Matrix Factorization</a:t>
          </a:r>
          <a:endParaRPr lang="en-US" sz="2400" kern="1200" dirty="0"/>
        </a:p>
      </dsp:txBody>
      <dsp:txXfrm>
        <a:off x="35640" y="3455713"/>
        <a:ext cx="6442323" cy="658800"/>
      </dsp:txXfrm>
    </dsp:sp>
    <dsp:sp modelId="{BA31C926-7537-4A95-856F-00FDE047E673}">
      <dsp:nvSpPr>
        <dsp:cNvPr id="0" name=""/>
        <dsp:cNvSpPr/>
      </dsp:nvSpPr>
      <dsp:spPr>
        <a:xfrm>
          <a:off x="0" y="4262473"/>
          <a:ext cx="6513603" cy="730080"/>
        </a:xfrm>
        <a:prstGeom prst="roundRect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Code using </a:t>
          </a:r>
          <a:r>
            <a:rPr lang="en-IN" sz="2400" kern="1200" dirty="0" err="1"/>
            <a:t>Lightfm</a:t>
          </a:r>
          <a:r>
            <a:rPr lang="en-IN" sz="2400" kern="1200" dirty="0"/>
            <a:t> and </a:t>
          </a:r>
          <a:r>
            <a:rPr lang="en-IN" sz="2400" kern="1200" dirty="0" err="1"/>
            <a:t>Surpirse</a:t>
          </a:r>
          <a:r>
            <a:rPr lang="en-IN" sz="2400" kern="1200" dirty="0"/>
            <a:t> </a:t>
          </a:r>
          <a:endParaRPr lang="en-US" sz="2400" kern="1200" dirty="0"/>
        </a:p>
      </dsp:txBody>
      <dsp:txXfrm>
        <a:off x="35640" y="4298113"/>
        <a:ext cx="6442323" cy="658800"/>
      </dsp:txXfrm>
    </dsp:sp>
    <dsp:sp modelId="{09ACD94F-AC44-4F80-B356-FDAA05D005EA}">
      <dsp:nvSpPr>
        <dsp:cNvPr id="0" name=""/>
        <dsp:cNvSpPr/>
      </dsp:nvSpPr>
      <dsp:spPr>
        <a:xfrm>
          <a:off x="0" y="5104873"/>
          <a:ext cx="6513603" cy="73008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Deep Learning in </a:t>
          </a:r>
          <a:r>
            <a:rPr lang="en-IN" sz="2400" kern="1200" dirty="0" err="1"/>
            <a:t>RecoSys</a:t>
          </a:r>
          <a:endParaRPr lang="en-US" sz="2400" kern="1200" dirty="0"/>
        </a:p>
      </dsp:txBody>
      <dsp:txXfrm>
        <a:off x="35640" y="5140513"/>
        <a:ext cx="6442323" cy="658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1AC8A-1C72-47C6-AD16-8BB05E4ACF1C}" type="datetimeFigureOut">
              <a:rPr lang="en-IN" smtClean="0"/>
              <a:t>25-11-2018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9B0B5-ADD4-48DC-BFE9-E93A305F7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97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Disclaimer for simplicity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368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534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https://github.com/grahamjenson/list_of_recommender_systems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442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https://www.slideshare.net/kerveros99/deep-learning-for-recommender-systems-recsys2017-tutorial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042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Disclaimer: Abstraction</a:t>
            </a:r>
          </a:p>
          <a:p>
            <a:r>
              <a:rPr lang="en-US" dirty="0"/>
              <a:t>Aim of talk: Get you interested in the field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22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Its just another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191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351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Diagon</a:t>
            </a:r>
            <a:r>
              <a:rPr lang="en-IN" dirty="0"/>
              <a:t> 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4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Companies profile you and your habits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042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Write down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544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Virtual profiles of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395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Virtual profiles of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9B0B5-ADD4-48DC-BFE9-E93A305F74E6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8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879D-7484-40E7-82FC-6689DDE0A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8E962-01A6-400D-8D92-463382BAE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14813-9832-42E9-B69E-C4E405704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B89BC-2B1E-4F5C-9E44-8A267DC5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F7C7F-8DDA-43D3-87BD-3682D51B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A395-F5D3-4E7C-94BF-196B1980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35DC0-3FDB-4408-BC9B-37176DCAF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E85C4-6B26-42E6-ADBD-58B3162D0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1A35C-B71D-4FBC-B01E-98586F18C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4E4EC-9C15-4E66-AB88-B46A1858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72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58E767-EA3B-4926-9A78-BBEF5B296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EDE87-537F-47F1-A9E3-8F399241A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7229F-67F9-4775-B4A9-B698B679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3A04D-338B-42D9-9573-79ED4D12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DD626-FF5B-4B63-BFA7-B74C47DE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11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"/>
          <p:cNvSpPr/>
          <p:nvPr/>
        </p:nvSpPr>
        <p:spPr>
          <a:xfrm>
            <a:off x="725732" y="2031319"/>
            <a:ext cx="3749523" cy="374952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sz="2400" dirty="0"/>
          </a:p>
        </p:txBody>
      </p:sp>
      <p:sp>
        <p:nvSpPr>
          <p:cNvPr id="3" name="Oval 12"/>
          <p:cNvSpPr/>
          <p:nvPr/>
        </p:nvSpPr>
        <p:spPr>
          <a:xfrm>
            <a:off x="4318021" y="2031319"/>
            <a:ext cx="3749523" cy="374952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sz="2400" dirty="0"/>
          </a:p>
        </p:txBody>
      </p:sp>
      <p:sp>
        <p:nvSpPr>
          <p:cNvPr id="4" name="Oval 13"/>
          <p:cNvSpPr/>
          <p:nvPr/>
        </p:nvSpPr>
        <p:spPr>
          <a:xfrm>
            <a:off x="7910312" y="2031319"/>
            <a:ext cx="3749523" cy="374952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sz="2400" dirty="0"/>
          </a:p>
        </p:txBody>
      </p:sp>
      <p:sp>
        <p:nvSpPr>
          <p:cNvPr id="5" name="Oval 15"/>
          <p:cNvSpPr/>
          <p:nvPr/>
        </p:nvSpPr>
        <p:spPr>
          <a:xfrm>
            <a:off x="944451" y="2261414"/>
            <a:ext cx="3296037" cy="3296037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sz="2400" dirty="0"/>
          </a:p>
        </p:txBody>
      </p:sp>
      <p:sp>
        <p:nvSpPr>
          <p:cNvPr id="6" name="Oval 16"/>
          <p:cNvSpPr/>
          <p:nvPr/>
        </p:nvSpPr>
        <p:spPr>
          <a:xfrm>
            <a:off x="4537326" y="2261414"/>
            <a:ext cx="3296037" cy="3296037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sz="2400" dirty="0"/>
          </a:p>
        </p:txBody>
      </p:sp>
      <p:sp>
        <p:nvSpPr>
          <p:cNvPr id="7" name="Oval 23"/>
          <p:cNvSpPr/>
          <p:nvPr/>
        </p:nvSpPr>
        <p:spPr>
          <a:xfrm>
            <a:off x="8132956" y="2261414"/>
            <a:ext cx="3296037" cy="3296037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693867" y="724235"/>
            <a:ext cx="9790917" cy="10687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092201" y="2404536"/>
            <a:ext cx="3005665" cy="3009897"/>
          </a:xfrm>
          <a:prstGeom prst="ellipse">
            <a:avLst/>
          </a:prstGeom>
          <a:noFill/>
          <a:ln w="38100">
            <a:noFill/>
            <a:miter lim="800000"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type="body" idx="2"/>
          </p:nvPr>
        </p:nvSpPr>
        <p:spPr>
          <a:xfrm>
            <a:off x="940026" y="5806382"/>
            <a:ext cx="3306757" cy="705951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marL="0" lvl="0" indent="0" algn="ctr">
              <a:lnSpc>
                <a:spcPct val="100000"/>
              </a:lnSpc>
              <a:buNone/>
              <a:def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lvl="1">
              <a:lnSpc>
                <a:spcPct val="129000"/>
              </a:lnSpc>
              <a:defRPr lang="en-US" sz="1333" dirty="0">
                <a:solidFill>
                  <a:schemeClr val="bg1">
                    <a:lumMod val="65000"/>
                  </a:schemeClr>
                </a:solidFill>
              </a:defRPr>
            </a:lvl2pPr>
            <a:lvl3pPr lvl="2">
              <a:lnSpc>
                <a:spcPts val="1600"/>
              </a:lnSpc>
              <a:defRPr lang="en-US" sz="1333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lvl="3">
              <a:lnSpc>
                <a:spcPts val="1600"/>
              </a:lnSpc>
              <a:defRPr lang="en-US" sz="1333" i="0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lvl="4">
              <a:lnSpc>
                <a:spcPts val="1600"/>
              </a:lnSpc>
              <a:buFont typeface="Arial"/>
              <a:buChar char="»"/>
              <a:defRPr lang="en-US" sz="1333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3"/>
          </p:nvPr>
        </p:nvSpPr>
        <p:spPr>
          <a:xfrm>
            <a:off x="4682068" y="2404536"/>
            <a:ext cx="3005665" cy="3009897"/>
          </a:xfrm>
          <a:prstGeom prst="ellipse">
            <a:avLst/>
          </a:prstGeom>
          <a:noFill/>
          <a:ln w="38100">
            <a:noFill/>
            <a:miter lim="800000"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type="body" idx="4"/>
          </p:nvPr>
        </p:nvSpPr>
        <p:spPr>
          <a:xfrm>
            <a:off x="4526030" y="5806215"/>
            <a:ext cx="3306757" cy="705951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marL="0" lvl="0" indent="0" algn="ctr">
              <a:lnSpc>
                <a:spcPct val="100000"/>
              </a:lnSpc>
              <a:buNone/>
              <a:def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lvl="1">
              <a:lnSpc>
                <a:spcPct val="129000"/>
              </a:lnSpc>
              <a:defRPr lang="en-US" sz="1333" dirty="0">
                <a:solidFill>
                  <a:schemeClr val="bg1">
                    <a:lumMod val="65000"/>
                  </a:schemeClr>
                </a:solidFill>
              </a:defRPr>
            </a:lvl2pPr>
            <a:lvl3pPr lvl="2">
              <a:lnSpc>
                <a:spcPts val="1600"/>
              </a:lnSpc>
              <a:defRPr lang="en-US" sz="1333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lvl="3">
              <a:lnSpc>
                <a:spcPts val="1600"/>
              </a:lnSpc>
              <a:defRPr lang="en-US" sz="1333" i="0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lvl="4">
              <a:lnSpc>
                <a:spcPts val="1600"/>
              </a:lnSpc>
              <a:buFont typeface="Arial"/>
              <a:buChar char="»"/>
              <a:defRPr lang="en-US" sz="1333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5"/>
          </p:nvPr>
        </p:nvSpPr>
        <p:spPr>
          <a:xfrm>
            <a:off x="8271934" y="2404536"/>
            <a:ext cx="3005665" cy="3009897"/>
          </a:xfrm>
          <a:prstGeom prst="ellipse">
            <a:avLst/>
          </a:prstGeom>
          <a:noFill/>
          <a:ln w="38100">
            <a:noFill/>
            <a:miter lim="800000"/>
          </a:ln>
        </p:spPr>
        <p:txBody>
          <a:bodyPr vert="horz" rtlCol="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type="body" idx="6"/>
          </p:nvPr>
        </p:nvSpPr>
        <p:spPr>
          <a:xfrm>
            <a:off x="8128635" y="5806382"/>
            <a:ext cx="3306757" cy="705951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marL="0" lvl="0" indent="0" algn="ctr">
              <a:lnSpc>
                <a:spcPct val="100000"/>
              </a:lnSpc>
              <a:buNone/>
              <a:def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lvl="1">
              <a:lnSpc>
                <a:spcPct val="129000"/>
              </a:lnSpc>
              <a:defRPr lang="en-US" sz="1333" dirty="0">
                <a:solidFill>
                  <a:schemeClr val="bg1">
                    <a:lumMod val="65000"/>
                  </a:schemeClr>
                </a:solidFill>
              </a:defRPr>
            </a:lvl2pPr>
            <a:lvl3pPr lvl="2">
              <a:lnSpc>
                <a:spcPts val="1600"/>
              </a:lnSpc>
              <a:defRPr lang="en-US" sz="1333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3pPr>
            <a:lvl4pPr lvl="3">
              <a:lnSpc>
                <a:spcPts val="1600"/>
              </a:lnSpc>
              <a:defRPr lang="en-US" sz="1333" i="0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4pPr>
            <a:lvl5pPr lvl="4">
              <a:lnSpc>
                <a:spcPts val="1600"/>
              </a:lnSpc>
              <a:buFont typeface="Arial"/>
              <a:buChar char="»"/>
              <a:defRPr lang="en-US" sz="1333" i="1" dirty="0">
                <a:solidFill>
                  <a:schemeClr val="tx2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/>
          <a:p>
            <a:r>
              <a:rPr lang="en-US" dirty="0"/>
              <a:t>Date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/>
          <a:p>
            <a:r>
              <a:rPr lang="en-US" dirty="0"/>
              <a:t>Footer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/>
          <a:p>
            <a:r>
              <a:rPr lang="en-US" dirty="0"/>
              <a:t>&lt;#&gt;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663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FC8C-9E4C-4B20-8BEF-A81469AF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2FDFA-973C-4EF1-8E99-1D74EB717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1F4F5-F3E8-40EC-9593-A0777644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DE51-8253-499D-8A63-7136D51B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21FFC-064E-40F8-B740-717233BB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9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883A-478B-4716-8FA0-C0D527F6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3730F-3CBC-45F0-89CC-921D7E27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016D3-ED2F-49EB-BA25-E3D03F80C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E110A-4C9B-432B-916A-0D36BEC36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DDF33-2DD0-46F8-9D2D-21D214F2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7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8DDC-A9A9-4E82-BCE3-C5A28401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2796F-0609-41F2-8BBE-7ABFE3D51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32112-FC81-420F-9B74-64FAF16AD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E3A90-73FF-43A4-92B8-F1A0F8398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F7629-DDB1-4F1E-BB8A-635C92E8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47828-83CC-4926-9B06-700D5F57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8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61C88-A601-404D-B121-9F50A617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D8399-DF5E-47FA-BF51-29E5A678A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F6F7A-5CDA-4B2A-8BDE-585B0C790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E866C-4DDE-46A2-8DDB-9E8D14062A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5736F-15FB-44F6-A69C-59942F577D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386C82-0E19-41E0-9DBE-8B821372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D8BE3-E6CA-4956-AFA4-8BAB1B06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B4140-3674-42F9-984A-F3579CE3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42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1FFA-88F5-4263-B593-55EE2CCE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6126DD-15B8-459F-B7A3-DE9334F65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CCDF-C6FE-4532-8329-B886E3D4F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94092-1B41-4294-8A7F-E3C8620C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90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62E8E-3ABB-4E21-93B2-857E9AE3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8E60F-9B9D-4427-B8E7-61B866F3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C3260-A8DE-41CA-8E56-EEC584D62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44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B26B-7DC5-43EE-B5E9-6816E449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65054-5A05-4193-BD42-F5245B52E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63E9B-5A41-410C-BD7E-25FFD9323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8B6F9-6BDF-4D18-9DE8-E084B7477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9BA41-8A29-49B5-89A4-EA3ECBAA5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6D6C2-A992-4ACA-816D-CF1D16E4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9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4C65-BC39-464F-9F57-7085A9E8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C166A-D3B3-4F90-85CA-2850ED4C3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B59E6-B752-4A87-9C62-21F50D5CF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DDF99-0D63-426E-95F6-C5649C86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D4800-1AC5-4382-8B23-F8BB2443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F07A2-5C2E-4A69-91B6-6FE204D2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60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6AA7E-4CA9-4A93-9D95-6C000802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CE1A6-9E89-4CAB-83A4-0A13C262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492E-F874-45BF-A598-8F78596B3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11/25/2018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24B2C-DEAC-4B4F-A723-E6F9322EA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E77D0-76EF-4245-87EB-DA7A747E9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4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hbase.apache.org/" TargetMode="External"/><Relationship Id="rId13" Type="http://schemas.openxmlformats.org/officeDocument/2006/relationships/hyperlink" Target="http://www.postgresql.org/" TargetMode="External"/><Relationship Id="rId3" Type="http://schemas.openxmlformats.org/officeDocument/2006/relationships/hyperlink" Target="http://www.suggestgrid.com/" TargetMode="External"/><Relationship Id="rId7" Type="http://schemas.openxmlformats.org/officeDocument/2006/relationships/hyperlink" Target="https://spark.apache.org/" TargetMode="External"/><Relationship Id="rId12" Type="http://schemas.openxmlformats.org/officeDocument/2006/relationships/hyperlink" Target="http://www.hapiger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ediction.io/" TargetMode="External"/><Relationship Id="rId11" Type="http://schemas.openxmlformats.org/officeDocument/2006/relationships/hyperlink" Target="https://www.npmjs.org/package/raccoon" TargetMode="External"/><Relationship Id="rId5" Type="http://schemas.openxmlformats.org/officeDocument/2006/relationships/hyperlink" Target="http://www.peerius.com/" TargetMode="External"/><Relationship Id="rId10" Type="http://schemas.openxmlformats.org/officeDocument/2006/relationships/hyperlink" Target="https://github.com/PredictionIO/PredictionIO" TargetMode="External"/><Relationship Id="rId4" Type="http://schemas.openxmlformats.org/officeDocument/2006/relationships/hyperlink" Target="https://devcenter.heroku.com/articles/rcmmndr" TargetMode="External"/><Relationship Id="rId9" Type="http://schemas.openxmlformats.org/officeDocument/2006/relationships/hyperlink" Target="http://spray.io/" TargetMode="External"/><Relationship Id="rId14" Type="http://schemas.openxmlformats.org/officeDocument/2006/relationships/hyperlink" Target="http://rethinkdb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hyperlink" Target="https://github.com/khanhnamle1994/movielens/blob/master/Deep_Learning_Model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khanhnamle1994/movielens/blob/master/SVD_Model.ipynb" TargetMode="External"/><Relationship Id="rId5" Type="http://schemas.openxmlformats.org/officeDocument/2006/relationships/hyperlink" Target="https://github.com/khanhnamle1994/movielens/blob/master/Content_Based_and_Collaborative_Filtering_Models.ipynb" TargetMode="External"/><Relationship Id="rId4" Type="http://schemas.openxmlformats.org/officeDocument/2006/relationships/hyperlink" Target="https://medium.com/@james_aka_yale/the-4-recommendation-engines-that-can-predict-your-movie-tastes-bbec857b8223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08B57F-C27E-43E1-A18F-C467F6EF4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Recommender Systems</a:t>
            </a:r>
            <a:endParaRPr lang="en-IN" sz="6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8D97F-F8DA-4CD8-8321-E557AC9C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+mj-lt"/>
              </a:rPr>
              <a:t>PyData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 Pune Nov | Nov 25</a:t>
            </a:r>
            <a:r>
              <a:rPr lang="en-US" baseline="30000" dirty="0">
                <a:solidFill>
                  <a:srgbClr val="FFFFFF"/>
                </a:solidFill>
                <a:latin typeface="+mj-lt"/>
              </a:rPr>
              <a:t>th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 2018 </a:t>
            </a:r>
            <a:endParaRPr lang="en-IN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EFB82-920A-4DBF-9E5E-A9F8460C76FA}"/>
              </a:ext>
            </a:extLst>
          </p:cNvPr>
          <p:cNvSpPr txBox="1"/>
          <p:nvPr/>
        </p:nvSpPr>
        <p:spPr>
          <a:xfrm>
            <a:off x="4624058" y="5969066"/>
            <a:ext cx="294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ankushtale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/Presentations</a:t>
            </a:r>
            <a:endParaRPr lang="en-IN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233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57;p31">
            <a:extLst>
              <a:ext uri="{FF2B5EF4-FFF2-40B4-BE49-F238E27FC236}">
                <a16:creationId xmlns:a16="http://schemas.microsoft.com/office/drawing/2014/main" id="{4497E4F7-75B1-45FC-886A-6EDA4303A710}"/>
              </a:ext>
            </a:extLst>
          </p:cNvPr>
          <p:cNvPicPr preferRelativeResize="0"/>
          <p:nvPr/>
        </p:nvPicPr>
        <p:blipFill rotWithShape="1">
          <a:blip r:embed="rId2">
            <a:extLst/>
          </a:blip>
          <a:srcRect t="12062" b="19757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A4B280B-692E-4C74-BD7C-49BC63BD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Where you work</a:t>
            </a:r>
          </a:p>
        </p:txBody>
      </p:sp>
    </p:spTree>
    <p:extLst>
      <p:ext uri="{BB962C8B-B14F-4D97-AF65-F5344CB8AC3E}">
        <p14:creationId xmlns:p14="http://schemas.microsoft.com/office/powerpoint/2010/main" val="46417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0D1E5-C094-4B77-9742-E09EF87E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Power of Recommendations</a:t>
            </a:r>
            <a:endParaRPr lang="en-IN" dirty="0"/>
          </a:p>
        </p:txBody>
      </p:sp>
      <p:pic>
        <p:nvPicPr>
          <p:cNvPr id="4" name="Google Shape;195;p34">
            <a:extLst>
              <a:ext uri="{FF2B5EF4-FFF2-40B4-BE49-F238E27FC236}">
                <a16:creationId xmlns:a16="http://schemas.microsoft.com/office/drawing/2014/main" id="{817F052A-1EF2-4BA4-8B0C-CDE6074721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2523" y="2141558"/>
            <a:ext cx="2324100" cy="358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96;p34">
            <a:extLst>
              <a:ext uri="{FF2B5EF4-FFF2-40B4-BE49-F238E27FC236}">
                <a16:creationId xmlns:a16="http://schemas.microsoft.com/office/drawing/2014/main" id="{8B767D5C-A974-4C58-B6AA-C50323F917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171" y="2158738"/>
            <a:ext cx="2324100" cy="34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9;p34">
            <a:extLst>
              <a:ext uri="{FF2B5EF4-FFF2-40B4-BE49-F238E27FC236}">
                <a16:creationId xmlns:a16="http://schemas.microsoft.com/office/drawing/2014/main" id="{187B8B6E-62ED-445D-A196-7CD4390F375E}"/>
              </a:ext>
            </a:extLst>
          </p:cNvPr>
          <p:cNvSpPr txBox="1"/>
          <p:nvPr/>
        </p:nvSpPr>
        <p:spPr>
          <a:xfrm>
            <a:off x="2042469" y="6005172"/>
            <a:ext cx="3472000" cy="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Published in 1988</a:t>
            </a:r>
            <a:endParaRPr sz="2400" dirty="0"/>
          </a:p>
        </p:txBody>
      </p:sp>
      <p:sp>
        <p:nvSpPr>
          <p:cNvPr id="7" name="Google Shape;200;p34">
            <a:extLst>
              <a:ext uri="{FF2B5EF4-FFF2-40B4-BE49-F238E27FC236}">
                <a16:creationId xmlns:a16="http://schemas.microsoft.com/office/drawing/2014/main" id="{9E3BD952-F29F-4942-BBDD-ED611CFD9EC8}"/>
              </a:ext>
            </a:extLst>
          </p:cNvPr>
          <p:cNvSpPr txBox="1"/>
          <p:nvPr/>
        </p:nvSpPr>
        <p:spPr>
          <a:xfrm>
            <a:off x="7452523" y="5977904"/>
            <a:ext cx="3472000" cy="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Published in 1996</a:t>
            </a:r>
            <a:endParaRPr sz="240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A3026D3-B0D1-4546-8E95-22C0E3482337}"/>
              </a:ext>
            </a:extLst>
          </p:cNvPr>
          <p:cNvSpPr/>
          <p:nvPr/>
        </p:nvSpPr>
        <p:spPr>
          <a:xfrm flipH="1">
            <a:off x="5650807" y="3651769"/>
            <a:ext cx="661180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89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mage result for facts png">
            <a:extLst>
              <a:ext uri="{FF2B5EF4-FFF2-40B4-BE49-F238E27FC236}">
                <a16:creationId xmlns:a16="http://schemas.microsoft.com/office/drawing/2014/main" id="{8DA7CC6B-1F70-4A62-8F71-9C46C10F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04" y="1997205"/>
            <a:ext cx="2883789" cy="288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A7DD-E242-438F-98CE-D5D5BCD2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0087" y="2500292"/>
            <a:ext cx="6086701" cy="3639289"/>
          </a:xfrm>
        </p:spPr>
        <p:txBody>
          <a:bodyPr anchor="ctr">
            <a:noAutofit/>
          </a:bodyPr>
          <a:lstStyle/>
          <a:p>
            <a:pPr>
              <a:defRPr lang="en-US" sz="1400" dirty="0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35%  purchases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you make on Amazon are influenced by recommendation systems</a:t>
            </a:r>
          </a:p>
          <a:p>
            <a:pPr>
              <a:defRPr lang="en-US" sz="1400" dirty="0"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defRPr lang="en-US" sz="1400" dirty="0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70% of videos </a:t>
            </a:r>
            <a:r>
              <a:rPr lang="en-US" sz="2000" dirty="0">
                <a:solidFill>
                  <a:srgbClr val="000000"/>
                </a:solidFill>
              </a:rPr>
              <a:t>that each user watches on YouTube is recommended by Google Recommendation Engine</a:t>
            </a:r>
          </a:p>
          <a:p>
            <a:pPr>
              <a:defRPr lang="en-US" sz="1400" dirty="0"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defRPr lang="en-US" sz="1400" dirty="0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75%</a:t>
            </a:r>
            <a:r>
              <a:rPr lang="en-US" sz="2000" dirty="0">
                <a:solidFill>
                  <a:srgbClr val="000000"/>
                </a:solidFill>
              </a:rPr>
              <a:t> of what people are watching on Netflix is recommended 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DEA0AE-F65B-4EBD-8388-197B20E51C8D}"/>
              </a:ext>
            </a:extLst>
          </p:cNvPr>
          <p:cNvSpPr txBox="1"/>
          <p:nvPr/>
        </p:nvSpPr>
        <p:spPr>
          <a:xfrm>
            <a:off x="5142604" y="926981"/>
            <a:ext cx="6548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“Yesterday, I had half an hour of free time.”</a:t>
            </a:r>
          </a:p>
          <a:p>
            <a:pPr algn="ctr"/>
            <a:r>
              <a:rPr lang="en-US" i="1" dirty="0"/>
              <a:t>“So instead of watching a movie, I spent half hour browsing for one”</a:t>
            </a:r>
          </a:p>
          <a:p>
            <a:pPr algn="r"/>
            <a:r>
              <a:rPr lang="en-US" i="1" dirty="0"/>
              <a:t>- Albert Einstein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54704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77072" y="3720078"/>
            <a:ext cx="7237857" cy="497572"/>
          </a:xfrm>
          <a:prstGeom prst="rect">
            <a:avLst/>
          </a:prstGeom>
        </p:spPr>
        <p:txBody>
          <a:bodyPr vert="horz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532" y="3893015"/>
            <a:ext cx="2383078" cy="23830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4908" y="2853174"/>
            <a:ext cx="7959047" cy="866904"/>
          </a:xfrm>
          <a:prstGeom prst="rect">
            <a:avLst/>
          </a:prstGeom>
        </p:spPr>
        <p:txBody>
          <a:bodyPr vert="horz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r>
              <a:rPr lang="en-US" sz="4800" dirty="0">
                <a:latin typeface="GrilledCheese BTN Toasted" panose="020B0904060402040206" pitchFamily="34" charset="0"/>
              </a:rPr>
              <a:t>NEED TO KNOW </a:t>
            </a:r>
          </a:p>
        </p:txBody>
      </p:sp>
      <p:pic>
        <p:nvPicPr>
          <p:cNvPr id="4102" name="Picture 6" descr="Image result for hagrid icon">
            <a:extLst>
              <a:ext uri="{FF2B5EF4-FFF2-40B4-BE49-F238E27FC236}">
                <a16:creationId xmlns:a16="http://schemas.microsoft.com/office/drawing/2014/main" id="{6787ADA0-79FF-443F-BDBF-D7C35E0DD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0" b="96667" l="10000" r="90000">
                        <a14:foregroundMark x1="51750" y1="11833" x2="51750" y2="11833"/>
                        <a14:foregroundMark x1="49000" y1="7000" x2="49000" y2="7000"/>
                        <a14:foregroundMark x1="45750" y1="93833" x2="45750" y2="93833"/>
                        <a14:foregroundMark x1="37000" y1="91333" x2="37000" y2="91333"/>
                        <a14:foregroundMark x1="45500" y1="96667" x2="45500" y2="96667"/>
                        <a14:foregroundMark x1="54500" y1="95833" x2="54500" y2="9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5" y="987160"/>
            <a:ext cx="3232063" cy="242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51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0FFC8-9414-4B07-A258-4CAEA39F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Matrix</a:t>
            </a:r>
            <a:b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Rating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CCF8A-7329-4CD9-AE42-A153D4A12D44}"/>
              </a:ext>
            </a:extLst>
          </p:cNvPr>
          <p:cNvSpPr txBox="1"/>
          <p:nvPr/>
        </p:nvSpPr>
        <p:spPr>
          <a:xfrm>
            <a:off x="4490759" y="2435549"/>
            <a:ext cx="1678111" cy="5386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r>
              <a:rPr lang="en-US" sz="2667" dirty="0">
                <a:solidFill>
                  <a:schemeClr val="accent1"/>
                </a:solidFill>
              </a:rPr>
              <a:t>User</a:t>
            </a: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F547C-AD93-4542-BC5C-79B8FD365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996" y="510110"/>
            <a:ext cx="903134" cy="1564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13454F-B72A-422A-AAAB-E12281E3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748" y="3983347"/>
            <a:ext cx="1600582" cy="1600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4E803A-5EA4-4E81-A6E6-FA0D403F47A6}"/>
              </a:ext>
            </a:extLst>
          </p:cNvPr>
          <p:cNvSpPr txBox="1"/>
          <p:nvPr/>
        </p:nvSpPr>
        <p:spPr>
          <a:xfrm>
            <a:off x="4538983" y="5908786"/>
            <a:ext cx="1678111" cy="5386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r>
              <a:rPr lang="en-US" sz="2667" dirty="0">
                <a:solidFill>
                  <a:schemeClr val="accent1"/>
                </a:solidFill>
              </a:rPr>
              <a:t>Item</a:t>
            </a: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F2A961-D2DF-45FD-ACED-3843A9CDB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320" y="617300"/>
            <a:ext cx="44196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B95CB-BF52-4B76-92DA-C84FD7471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20" y="4215786"/>
            <a:ext cx="49244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1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0FFC8-9414-4B07-A258-4CAEA39F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Rating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9DFF7-6925-4BC9-8342-A5036AAFB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190" y="841440"/>
            <a:ext cx="6553545" cy="2752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17FD7-406D-48CB-AE44-32A8B239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190" y="4695534"/>
            <a:ext cx="922065" cy="922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ED223-975D-47AF-9AB5-97A271A8E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870" y="4890012"/>
            <a:ext cx="713035" cy="727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EA382-45A9-4CCD-A718-92B546805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43" y="4111560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1E9B3F-4E56-484F-98EA-ABF40073E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3331" y="4376428"/>
            <a:ext cx="1245912" cy="1245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EF977E-B7CE-4183-A489-DD1F485D8027}"/>
              </a:ext>
            </a:extLst>
          </p:cNvPr>
          <p:cNvSpPr txBox="1"/>
          <p:nvPr/>
        </p:nvSpPr>
        <p:spPr>
          <a:xfrm>
            <a:off x="6716309" y="5927591"/>
            <a:ext cx="1904999" cy="5386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r>
              <a:rPr lang="en-US" sz="2667" dirty="0">
                <a:solidFill>
                  <a:schemeClr val="accent1"/>
                </a:solidFill>
              </a:rPr>
              <a:t>Interactions</a:t>
            </a:r>
            <a:endParaRPr lang="en-US" sz="2667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57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0FFC8-9414-4B07-A258-4CAEA39F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Dot Product</a:t>
            </a:r>
          </a:p>
        </p:txBody>
      </p:sp>
      <p:pic>
        <p:nvPicPr>
          <p:cNvPr id="6146" name="Picture 2" descr="Image result for dot product example vector">
            <a:extLst>
              <a:ext uri="{FF2B5EF4-FFF2-40B4-BE49-F238E27FC236}">
                <a16:creationId xmlns:a16="http://schemas.microsoft.com/office/drawing/2014/main" id="{7669D8E3-0580-496C-B4A4-CA29DB3C7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393301"/>
            <a:ext cx="7188199" cy="206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6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0FFC8-9414-4B07-A258-4CAEA39F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Singular Value Decomposition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FE7097DE-FFC1-45DE-9AD0-EE3588C78E28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t="-17365" b="-11981"/>
          <a:stretch/>
        </p:blipFill>
        <p:spPr>
          <a:xfrm>
            <a:off x="3868889" y="2344936"/>
            <a:ext cx="8004244" cy="1889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07D903-40AC-4B56-96C4-3616C01CA8B8}"/>
              </a:ext>
            </a:extLst>
          </p:cNvPr>
          <p:cNvSpPr txBox="1"/>
          <p:nvPr/>
        </p:nvSpPr>
        <p:spPr>
          <a:xfrm>
            <a:off x="10044190" y="4414306"/>
            <a:ext cx="16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Where r &lt; m, n</a:t>
            </a:r>
            <a:endParaRPr lang="en-IN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BA3ED-CC56-43EC-8F04-2AEF7F5D8D59}"/>
              </a:ext>
            </a:extLst>
          </p:cNvPr>
          <p:cNvSpPr txBox="1"/>
          <p:nvPr/>
        </p:nvSpPr>
        <p:spPr>
          <a:xfrm>
            <a:off x="3986935" y="5220641"/>
            <a:ext cx="78861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Reconstructs larger matrix into product of 3 smaller matrices, </a:t>
            </a:r>
          </a:p>
          <a:p>
            <a:pPr algn="ctr"/>
            <a:r>
              <a:rPr lang="en-US" sz="2400" i="1" dirty="0"/>
              <a:t>each is unique in its own way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/>
              <a:t>Captures </a:t>
            </a:r>
            <a:r>
              <a:rPr lang="en-US" sz="2400" i="1" u="sng" dirty="0"/>
              <a:t>hidden/latent </a:t>
            </a:r>
            <a:r>
              <a:rPr lang="en-US" sz="2400" i="1" dirty="0"/>
              <a:t>correlations in data</a:t>
            </a:r>
            <a:endParaRPr lang="en-IN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2211D0-E131-49CD-A8A5-677F6BD67AE7}"/>
                  </a:ext>
                </a:extLst>
              </p:cNvPr>
              <p:cNvSpPr txBox="1"/>
              <p:nvPr/>
            </p:nvSpPr>
            <p:spPr>
              <a:xfrm>
                <a:off x="6096000" y="1612698"/>
                <a:ext cx="31721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2211D0-E131-49CD-A8A5-677F6BD67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12698"/>
                <a:ext cx="317215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2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90136" y="572999"/>
            <a:ext cx="5268929" cy="805349"/>
          </a:xfrm>
          <a:prstGeom prst="rect">
            <a:avLst/>
          </a:prstGeom>
          <a:ln w="25400" cap="sq">
            <a:solidFill>
              <a:schemeClr val="bg1"/>
            </a:solidFill>
            <a:prstDash val="solid"/>
            <a:miter lim="800000"/>
          </a:ln>
        </p:spPr>
        <p:txBody>
          <a:bodyPr vert="horz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r>
              <a:rPr lang="en-US" sz="4400" dirty="0">
                <a:latin typeface="+mj-lt"/>
                <a:ea typeface="+mj-ea"/>
                <a:cs typeface="+mj-cs"/>
              </a:rPr>
              <a:t>HOW IT WORKS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9" y="2176836"/>
            <a:ext cx="12171452" cy="46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3404" y="411038"/>
            <a:ext cx="9790917" cy="1068707"/>
          </a:xfrm>
        </p:spPr>
        <p:txBody>
          <a:bodyPr vert="horz" rtlCol="0"/>
          <a:lstStyle/>
          <a:p>
            <a:r>
              <a:rPr lang="en-US" dirty="0"/>
              <a:t>THREE MAJOR METHODOLOGY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D4781F-3C83-4591-9BC1-77CF9AF372FC}"/>
              </a:ext>
            </a:extLst>
          </p:cNvPr>
          <p:cNvSpPr txBox="1"/>
          <p:nvPr/>
        </p:nvSpPr>
        <p:spPr>
          <a:xfrm>
            <a:off x="1286379" y="3601330"/>
            <a:ext cx="2614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Content Based</a:t>
            </a:r>
            <a:endParaRPr lang="en-IN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B297A1-7062-4BA7-92A5-EF3E39AD530E}"/>
              </a:ext>
            </a:extLst>
          </p:cNvPr>
          <p:cNvSpPr txBox="1"/>
          <p:nvPr/>
        </p:nvSpPr>
        <p:spPr>
          <a:xfrm>
            <a:off x="4903301" y="3429000"/>
            <a:ext cx="23853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Collaborative</a:t>
            </a:r>
          </a:p>
          <a:p>
            <a:pPr algn="ctr"/>
            <a:r>
              <a:rPr lang="en-US" sz="3200" dirty="0"/>
              <a:t>Filtering</a:t>
            </a:r>
            <a:endParaRPr lang="en-IN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504291-0B30-4BD4-B89F-974CD25B31FB}"/>
              </a:ext>
            </a:extLst>
          </p:cNvPr>
          <p:cNvSpPr txBox="1"/>
          <p:nvPr/>
        </p:nvSpPr>
        <p:spPr>
          <a:xfrm>
            <a:off x="9236023" y="3601329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Hybrid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88440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383EF-C4C8-46BD-A4D4-ED78FA6E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A44F9A-8780-4456-80E6-47D97F5CD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96990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9777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F7F6940-1AE4-44DF-A096-7B6D2724E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based filtering</a:t>
            </a: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31F87D-2F57-4A01-9540-00CDE6251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basic idea is: if you like an item then you’ll like a similar item</a:t>
            </a:r>
          </a:p>
          <a:p>
            <a:r>
              <a:rPr lang="en-US" dirty="0">
                <a:latin typeface="+mj-lt"/>
              </a:rPr>
              <a:t>If you like </a:t>
            </a:r>
            <a:r>
              <a:rPr lang="en-US" i="1" dirty="0" err="1">
                <a:latin typeface="+mj-lt"/>
              </a:rPr>
              <a:t>Bedekar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Misal</a:t>
            </a:r>
            <a:r>
              <a:rPr lang="en-US" i="1" dirty="0">
                <a:latin typeface="+mj-lt"/>
              </a:rPr>
              <a:t>, </a:t>
            </a:r>
            <a:r>
              <a:rPr lang="en-US" dirty="0">
                <a:latin typeface="+mj-lt"/>
              </a:rPr>
              <a:t>you would like </a:t>
            </a:r>
            <a:r>
              <a:rPr lang="en-US" i="1" dirty="0" err="1">
                <a:latin typeface="+mj-lt"/>
              </a:rPr>
              <a:t>Newale</a:t>
            </a:r>
            <a:r>
              <a:rPr lang="en-US" i="1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Misal</a:t>
            </a:r>
            <a:r>
              <a:rPr lang="en-US" i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as you like </a:t>
            </a:r>
            <a:r>
              <a:rPr lang="en-US" i="1" dirty="0" err="1">
                <a:latin typeface="+mj-lt"/>
              </a:rPr>
              <a:t>misal</a:t>
            </a:r>
            <a:endParaRPr lang="en-IN" i="1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6ADF42-AA4D-4F33-B625-699B5E694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50"/>
          <a:stretch/>
        </p:blipFill>
        <p:spPr>
          <a:xfrm>
            <a:off x="7049144" y="4110692"/>
            <a:ext cx="4328361" cy="2491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61407A-8513-4873-8F0B-63B5022C0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95" y="3859983"/>
            <a:ext cx="4815913" cy="2742290"/>
          </a:xfrm>
          <a:prstGeom prst="rect">
            <a:avLst/>
          </a:prstGeom>
        </p:spPr>
      </p:pic>
      <p:pic>
        <p:nvPicPr>
          <p:cNvPr id="2054" name="Picture 6" descr="Image result for like dislike icon png">
            <a:extLst>
              <a:ext uri="{FF2B5EF4-FFF2-40B4-BE49-F238E27FC236}">
                <a16:creationId xmlns:a16="http://schemas.microsoft.com/office/drawing/2014/main" id="{208C45AD-3882-42D3-A785-72D11A930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568" y="2998017"/>
            <a:ext cx="775349" cy="77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like dislike icon png">
            <a:extLst>
              <a:ext uri="{FF2B5EF4-FFF2-40B4-BE49-F238E27FC236}">
                <a16:creationId xmlns:a16="http://schemas.microsoft.com/office/drawing/2014/main" id="{F4C0CF8E-15CE-45AE-AEC0-6DE01183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083" y="2998016"/>
            <a:ext cx="775349" cy="77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40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E81A-BA19-4558-B75D-AD49C541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0: Recommend most popular</a:t>
            </a:r>
            <a:endParaRPr lang="en-IN" dirty="0"/>
          </a:p>
        </p:txBody>
      </p:sp>
      <p:pic>
        <p:nvPicPr>
          <p:cNvPr id="4" name="Google Shape;123;p26">
            <a:extLst>
              <a:ext uri="{FF2B5EF4-FFF2-40B4-BE49-F238E27FC236}">
                <a16:creationId xmlns:a16="http://schemas.microsoft.com/office/drawing/2014/main" id="{4997708D-8910-49D0-931F-B8D0AFBF2B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49638" y="2306532"/>
            <a:ext cx="5323940" cy="3559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5050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450FF7-19DA-4B85-B57F-32AB6841913B}"/>
              </a:ext>
            </a:extLst>
          </p:cNvPr>
          <p:cNvSpPr/>
          <p:nvPr/>
        </p:nvSpPr>
        <p:spPr>
          <a:xfrm>
            <a:off x="242378" y="4833235"/>
            <a:ext cx="3443357" cy="1272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 vert="horz" rtlCol="0">
            <a:normAutofit/>
          </a:bodyPr>
          <a:lstStyle/>
          <a:p>
            <a:r>
              <a:rPr lang="en-US" dirty="0"/>
              <a:t>Example : Content Based </a:t>
            </a:r>
          </a:p>
        </p:txBody>
      </p:sp>
      <p:graphicFrame>
        <p:nvGraphicFramePr>
          <p:cNvPr id="3" name="Table 2"/>
          <p:cNvGraphicFramePr/>
          <p:nvPr>
            <p:extLst>
              <p:ext uri="{D42A27DB-BD31-4B8C-83A1-F6EECF244321}">
                <p14:modId xmlns:p14="http://schemas.microsoft.com/office/powerpoint/2010/main" val="2005358418"/>
              </p:ext>
            </p:extLst>
          </p:nvPr>
        </p:nvGraphicFramePr>
        <p:xfrm>
          <a:off x="242378" y="1914633"/>
          <a:ext cx="5251463" cy="1470660"/>
        </p:xfrm>
        <a:graphic>
          <a:graphicData uri="http://schemas.openxmlformats.org/drawingml/2006/table">
            <a:tbl>
              <a:tblPr firstRow="1" firstCol="1" bandCol="1">
                <a:tableStyleId>{5C22544A-7EE6-4342-B048-85BDC9FD1C3A}</a:tableStyleId>
              </a:tblPr>
              <a:tblGrid>
                <a:gridCol w="1107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4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3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Comedy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Children’s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1800" dirty="0"/>
                        <a:t>User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1800" dirty="0"/>
                        <a:t>User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98109" y="3385293"/>
            <a:ext cx="2540000" cy="415563"/>
          </a:xfrm>
          <a:prstGeom prst="rect">
            <a:avLst/>
          </a:prstGeom>
        </p:spPr>
        <p:txBody>
          <a:bodyPr vert="horz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r>
              <a:rPr lang="en-US" sz="1867" dirty="0"/>
              <a:t>User Profile</a:t>
            </a:r>
          </a:p>
        </p:txBody>
      </p:sp>
      <p:graphicFrame>
        <p:nvGraphicFramePr>
          <p:cNvPr id="5" name="Table 4"/>
          <p:cNvGraphicFramePr/>
          <p:nvPr>
            <p:extLst>
              <p:ext uri="{D42A27DB-BD31-4B8C-83A1-F6EECF244321}">
                <p14:modId xmlns:p14="http://schemas.microsoft.com/office/powerpoint/2010/main" val="926248046"/>
              </p:ext>
            </p:extLst>
          </p:nvPr>
        </p:nvGraphicFramePr>
        <p:xfrm>
          <a:off x="5753986" y="1861435"/>
          <a:ext cx="6325598" cy="2971800"/>
        </p:xfrm>
        <a:graphic>
          <a:graphicData uri="http://schemas.openxmlformats.org/drawingml/2006/table">
            <a:tbl>
              <a:tblPr firstRow="1" firstCol="1" bandCol="1">
                <a:tableStyleId>{F5AB1C69-6EDB-4FF4-983F-18BD219EF322}</a:tableStyleId>
              </a:tblPr>
              <a:tblGrid>
                <a:gridCol w="2123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9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Comedy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Children’s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Star Wars 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1800" dirty="0"/>
                        <a:t>Jumanji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1800" dirty="0"/>
                        <a:t>Rush Hour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1800" dirty="0"/>
                        <a:t>Jungle Book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98630359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1800" dirty="0"/>
                        <a:t>The Hangover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64017073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6785" y="4842520"/>
            <a:ext cx="2540000" cy="415563"/>
          </a:xfrm>
          <a:prstGeom prst="rect">
            <a:avLst/>
          </a:prstGeom>
        </p:spPr>
        <p:txBody>
          <a:bodyPr vert="horz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r>
              <a:rPr lang="en-US" sz="1867" dirty="0"/>
              <a:t>Item 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EE70C-95D8-427C-9FD4-753C472C02FA}"/>
              </a:ext>
            </a:extLst>
          </p:cNvPr>
          <p:cNvSpPr txBox="1"/>
          <p:nvPr/>
        </p:nvSpPr>
        <p:spPr>
          <a:xfrm>
            <a:off x="413233" y="5050301"/>
            <a:ext cx="2602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User 2 </a:t>
            </a:r>
          </a:p>
          <a:p>
            <a:r>
              <a:rPr lang="en-US" dirty="0">
                <a:solidFill>
                  <a:schemeClr val="bg1"/>
                </a:solidFill>
              </a:rPr>
              <a:t>Likes: Jumanji</a:t>
            </a:r>
          </a:p>
          <a:p>
            <a:r>
              <a:rPr lang="en-US" dirty="0">
                <a:solidFill>
                  <a:schemeClr val="bg1"/>
                </a:solidFill>
              </a:rPr>
              <a:t>Recommend: Jungle Book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CB4C4C-9DF6-43F7-A1D4-3B76A0129927}"/>
              </a:ext>
            </a:extLst>
          </p:cNvPr>
          <p:cNvSpPr/>
          <p:nvPr/>
        </p:nvSpPr>
        <p:spPr>
          <a:xfrm>
            <a:off x="5641145" y="2799471"/>
            <a:ext cx="6550855" cy="585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F6D4BA-1089-42D4-92B1-9FB7F05EDC18}"/>
              </a:ext>
            </a:extLst>
          </p:cNvPr>
          <p:cNvCxnSpPr>
            <a:endCxn id="11" idx="1"/>
          </p:cNvCxnSpPr>
          <p:nvPr/>
        </p:nvCxnSpPr>
        <p:spPr>
          <a:xfrm flipV="1">
            <a:off x="5493841" y="3092382"/>
            <a:ext cx="147304" cy="251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9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CAC96-F4B5-4AA6-A639-1E53250DB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3" y="1939170"/>
            <a:ext cx="6716272" cy="25857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A24C9-5ACB-4C6A-8A3E-8F5FB0727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449" y="748019"/>
            <a:ext cx="4638098" cy="53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52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8F0D-B3CA-4E9F-B95A-EF45611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DB90A-935E-4F4E-BBC7-AFB4B8AC8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05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400" dirty="0">
                <a:latin typeface="+mj-lt"/>
              </a:rPr>
              <a:t>Based on the similarity in preferences, tastes and choices of two users. </a:t>
            </a:r>
          </a:p>
          <a:p>
            <a:pPr>
              <a:lnSpc>
                <a:spcPct val="100000"/>
              </a:lnSpc>
            </a:pPr>
            <a:r>
              <a:rPr lang="en-IN" sz="2400" dirty="0">
                <a:latin typeface="+mj-lt"/>
              </a:rPr>
              <a:t>It analyses how similar the tastes of one user is to another and makes recommendations on the basis of that.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400" dirty="0"/>
          </a:p>
        </p:txBody>
      </p:sp>
      <p:pic>
        <p:nvPicPr>
          <p:cNvPr id="19" name="Picture 2" descr="http://labs.criteo.com/wp-content/uploads/2017/08/CustomersWhoBought3.jpg">
            <a:extLst>
              <a:ext uri="{FF2B5EF4-FFF2-40B4-BE49-F238E27FC236}">
                <a16:creationId xmlns:a16="http://schemas.microsoft.com/office/drawing/2014/main" id="{99E0F851-EE00-4B25-8848-D501DE923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45" y="3172311"/>
            <a:ext cx="4051109" cy="34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79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8F0D-B3CA-4E9F-B95A-EF456112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02CFF-B61C-44AC-B201-E57D0E4C6FC4}"/>
              </a:ext>
            </a:extLst>
          </p:cNvPr>
          <p:cNvSpPr txBox="1"/>
          <p:nvPr/>
        </p:nvSpPr>
        <p:spPr>
          <a:xfrm>
            <a:off x="814397" y="2650777"/>
            <a:ext cx="1477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Suresh</a:t>
            </a:r>
            <a:endParaRPr lang="en-IN" sz="2400" dirty="0"/>
          </a:p>
        </p:txBody>
      </p:sp>
      <p:pic>
        <p:nvPicPr>
          <p:cNvPr id="8196" name="Picture 4" descr="Image result for misal">
            <a:extLst>
              <a:ext uri="{FF2B5EF4-FFF2-40B4-BE49-F238E27FC236}">
                <a16:creationId xmlns:a16="http://schemas.microsoft.com/office/drawing/2014/main" id="{CBC97383-93AA-49C8-8FF2-1FB67F274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028" y="2306442"/>
            <a:ext cx="2413914" cy="14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pav bhaji">
            <a:extLst>
              <a:ext uri="{FF2B5EF4-FFF2-40B4-BE49-F238E27FC236}">
                <a16:creationId xmlns:a16="http://schemas.microsoft.com/office/drawing/2014/main" id="{7C9B94B8-7BDF-4CA7-9EBC-2A28F1C66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881" y="2306442"/>
            <a:ext cx="1730141" cy="14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hev bhaji">
            <a:extLst>
              <a:ext uri="{FF2B5EF4-FFF2-40B4-BE49-F238E27FC236}">
                <a16:creationId xmlns:a16="http://schemas.microsoft.com/office/drawing/2014/main" id="{1EF59EDA-EB8C-4E52-8A2F-2768C7F56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r="9414" b="20929"/>
          <a:stretch/>
        </p:blipFill>
        <p:spPr bwMode="auto">
          <a:xfrm>
            <a:off x="8983961" y="2306442"/>
            <a:ext cx="2587998" cy="14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8437E-39C5-4420-9BB2-D540DAB1906C}"/>
              </a:ext>
            </a:extLst>
          </p:cNvPr>
          <p:cNvSpPr txBox="1"/>
          <p:nvPr/>
        </p:nvSpPr>
        <p:spPr>
          <a:xfrm>
            <a:off x="814397" y="5004395"/>
            <a:ext cx="1477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Paresh</a:t>
            </a:r>
            <a:endParaRPr lang="en-IN" sz="2400" dirty="0"/>
          </a:p>
        </p:txBody>
      </p:sp>
      <p:pic>
        <p:nvPicPr>
          <p:cNvPr id="13" name="Picture 6" descr="Image result for pav bhaji">
            <a:extLst>
              <a:ext uri="{FF2B5EF4-FFF2-40B4-BE49-F238E27FC236}">
                <a16:creationId xmlns:a16="http://schemas.microsoft.com/office/drawing/2014/main" id="{6CD608A6-6612-47F4-B240-53CDBCBDC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603" y="4580783"/>
            <a:ext cx="1730141" cy="14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5C93-39D1-4EFF-850D-9D210DE357B9}"/>
              </a:ext>
            </a:extLst>
          </p:cNvPr>
          <p:cNvSpPr txBox="1"/>
          <p:nvPr/>
        </p:nvSpPr>
        <p:spPr>
          <a:xfrm>
            <a:off x="9483038" y="4973616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?</a:t>
            </a:r>
            <a:endParaRPr lang="en-IN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CC3F5B-9D00-4DDA-88A5-3CFC8959E2F1}"/>
              </a:ext>
            </a:extLst>
          </p:cNvPr>
          <p:cNvSpPr/>
          <p:nvPr/>
        </p:nvSpPr>
        <p:spPr>
          <a:xfrm>
            <a:off x="689311" y="2110141"/>
            <a:ext cx="11108788" cy="18481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37335-3575-43ED-94CC-F02CBF426AF5}"/>
              </a:ext>
            </a:extLst>
          </p:cNvPr>
          <p:cNvSpPr txBox="1"/>
          <p:nvPr/>
        </p:nvSpPr>
        <p:spPr>
          <a:xfrm>
            <a:off x="7157627" y="4980182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?</a:t>
            </a:r>
            <a:endParaRPr lang="en-IN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0E463C-EF53-4A3D-A002-7AA3C01EE47E}"/>
              </a:ext>
            </a:extLst>
          </p:cNvPr>
          <p:cNvSpPr/>
          <p:nvPr/>
        </p:nvSpPr>
        <p:spPr>
          <a:xfrm>
            <a:off x="689311" y="4379278"/>
            <a:ext cx="11108788" cy="18481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A62B5-9268-4CA4-B2F2-6B65F49042D6}"/>
              </a:ext>
            </a:extLst>
          </p:cNvPr>
          <p:cNvSpPr txBox="1"/>
          <p:nvPr/>
        </p:nvSpPr>
        <p:spPr>
          <a:xfrm>
            <a:off x="7484574" y="1563209"/>
            <a:ext cx="4394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/>
              <a:t>Latent features</a:t>
            </a:r>
            <a:r>
              <a:rPr lang="en-US" sz="2400" i="1" dirty="0"/>
              <a:t> – Spicy, Pav based</a:t>
            </a:r>
            <a:endParaRPr lang="en-IN" sz="2400" i="1" dirty="0"/>
          </a:p>
        </p:txBody>
      </p:sp>
    </p:spTree>
    <p:extLst>
      <p:ext uri="{BB962C8B-B14F-4D97-AF65-F5344CB8AC3E}">
        <p14:creationId xmlns:p14="http://schemas.microsoft.com/office/powerpoint/2010/main" val="27779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18" grpId="0"/>
      <p:bldP spid="16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/>
        <p:txBody>
          <a:bodyPr vert="horz" rtlCol="0">
            <a:normAutofit/>
          </a:bodyPr>
          <a:lstStyle/>
          <a:p>
            <a:r>
              <a:rPr lang="en-US" dirty="0"/>
              <a:t>Example : Collaborative Filtering</a:t>
            </a:r>
          </a:p>
        </p:txBody>
      </p:sp>
      <p:graphicFrame>
        <p:nvGraphicFramePr>
          <p:cNvPr id="3" name="Table 2"/>
          <p:cNvGraphicFramePr/>
          <p:nvPr>
            <p:extLst>
              <p:ext uri="{D42A27DB-BD31-4B8C-83A1-F6EECF244321}">
                <p14:modId xmlns:p14="http://schemas.microsoft.com/office/powerpoint/2010/main" val="648109387"/>
              </p:ext>
            </p:extLst>
          </p:nvPr>
        </p:nvGraphicFramePr>
        <p:xfrm>
          <a:off x="1111249" y="2686049"/>
          <a:ext cx="9969498" cy="1994899"/>
        </p:xfrm>
        <a:graphic>
          <a:graphicData uri="http://schemas.openxmlformats.org/drawingml/2006/table">
            <a:tbl>
              <a:tblPr firstRow="1" firstCol="1" bandCol="1"/>
              <a:tblGrid>
                <a:gridCol w="1661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2400" dirty="0"/>
                        <a:t>User 1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999">
                <a:tc>
                  <a:txBody>
                    <a:bodyPr/>
                    <a:lstStyle/>
                    <a:p>
                      <a:r>
                        <a:rPr lang="en-US" sz="2400" dirty="0"/>
                        <a:t>User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2400" dirty="0"/>
                        <a:t>User 3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08233" y="3183276"/>
            <a:ext cx="10520736" cy="474323"/>
          </a:xfrm>
          <a:prstGeom prst="rect">
            <a:avLst/>
          </a:prstGeom>
          <a:noFill/>
          <a:ln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438437" y="2166425"/>
            <a:ext cx="1684961" cy="3039148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438437" y="5676309"/>
            <a:ext cx="2540000" cy="415563"/>
          </a:xfrm>
          <a:prstGeom prst="rect">
            <a:avLst/>
          </a:prstGeom>
        </p:spPr>
        <p:txBody>
          <a:bodyPr vert="horz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r>
              <a:rPr lang="en-US" sz="1867" dirty="0"/>
              <a:t>Ratings Matrix</a:t>
            </a:r>
          </a:p>
        </p:txBody>
      </p:sp>
      <p:sp>
        <p:nvSpPr>
          <p:cNvPr id="7" name="Rectangle 6"/>
          <p:cNvSpPr/>
          <p:nvPr/>
        </p:nvSpPr>
        <p:spPr>
          <a:xfrm>
            <a:off x="808233" y="4152900"/>
            <a:ext cx="10520736" cy="477320"/>
          </a:xfrm>
          <a:prstGeom prst="rect">
            <a:avLst/>
          </a:prstGeom>
          <a:noFill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2BBF0-31ED-47B4-9A59-A617BFA97913}"/>
              </a:ext>
            </a:extLst>
          </p:cNvPr>
          <p:cNvSpPr txBox="1"/>
          <p:nvPr/>
        </p:nvSpPr>
        <p:spPr>
          <a:xfrm>
            <a:off x="8581292" y="6091872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*Cold Start problem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58523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>
            <p:extLst>
              <p:ext uri="{D42A27DB-BD31-4B8C-83A1-F6EECF244321}">
                <p14:modId xmlns:p14="http://schemas.microsoft.com/office/powerpoint/2010/main" val="1763810461"/>
              </p:ext>
            </p:extLst>
          </p:nvPr>
        </p:nvGraphicFramePr>
        <p:xfrm>
          <a:off x="1111249" y="688437"/>
          <a:ext cx="9969498" cy="1994899"/>
        </p:xfrm>
        <a:graphic>
          <a:graphicData uri="http://schemas.openxmlformats.org/drawingml/2006/table">
            <a:tbl>
              <a:tblPr firstRow="1" firstCol="1" bandCol="1"/>
              <a:tblGrid>
                <a:gridCol w="1661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2400" dirty="0"/>
                        <a:t>User 1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999">
                <a:tc>
                  <a:txBody>
                    <a:bodyPr/>
                    <a:lstStyle/>
                    <a:p>
                      <a:r>
                        <a:rPr lang="en-US" sz="2400" dirty="0"/>
                        <a:t>User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2400" dirty="0"/>
                        <a:t>User 3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25998" y="147706"/>
            <a:ext cx="2540000" cy="415563"/>
          </a:xfrm>
          <a:prstGeom prst="rect">
            <a:avLst/>
          </a:prstGeom>
        </p:spPr>
        <p:txBody>
          <a:bodyPr vert="horz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r>
              <a:rPr lang="en-US" sz="1867" dirty="0"/>
              <a:t>Ratings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BF25D-B2B6-46B4-B8E7-0E26C9B3BF53}"/>
              </a:ext>
            </a:extLst>
          </p:cNvPr>
          <p:cNvSpPr txBox="1"/>
          <p:nvPr/>
        </p:nvSpPr>
        <p:spPr>
          <a:xfrm>
            <a:off x="942535" y="4417255"/>
            <a:ext cx="10749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Goal: Predict the missing ratings and suggest the highest one to the User</a:t>
            </a:r>
            <a:endParaRPr lang="en-IN" sz="28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8E90-7ADF-4B24-A6DD-870376644D11}"/>
              </a:ext>
            </a:extLst>
          </p:cNvPr>
          <p:cNvSpPr txBox="1"/>
          <p:nvPr/>
        </p:nvSpPr>
        <p:spPr>
          <a:xfrm>
            <a:off x="2054314" y="5528603"/>
            <a:ext cx="808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essence, goal is to capture </a:t>
            </a:r>
            <a:r>
              <a:rPr lang="en-US" sz="2000" b="1" dirty="0"/>
              <a:t>latent</a:t>
            </a:r>
            <a:r>
              <a:rPr lang="en-US" sz="2000" dirty="0"/>
              <a:t> relationships between users and movies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1475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1111249" y="688437"/>
          <a:ext cx="9969498" cy="1994899"/>
        </p:xfrm>
        <a:graphic>
          <a:graphicData uri="http://schemas.openxmlformats.org/drawingml/2006/table">
            <a:tbl>
              <a:tblPr firstRow="1" firstCol="1" bandCol="1"/>
              <a:tblGrid>
                <a:gridCol w="1661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2400" dirty="0"/>
                        <a:t>User 1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999">
                <a:tc>
                  <a:txBody>
                    <a:bodyPr/>
                    <a:lstStyle/>
                    <a:p>
                      <a:r>
                        <a:rPr lang="en-US" sz="2400" dirty="0"/>
                        <a:t>User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2400" dirty="0"/>
                        <a:t>User 3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25998" y="147706"/>
            <a:ext cx="2540000" cy="415563"/>
          </a:xfrm>
          <a:prstGeom prst="rect">
            <a:avLst/>
          </a:prstGeom>
        </p:spPr>
        <p:txBody>
          <a:bodyPr vert="horz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r>
              <a:rPr lang="en-US" sz="1867" dirty="0"/>
              <a:t>Ratings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9E95C-4B81-4493-AFF1-466F9DE62702}"/>
              </a:ext>
            </a:extLst>
          </p:cNvPr>
          <p:cNvSpPr txBox="1"/>
          <p:nvPr/>
        </p:nvSpPr>
        <p:spPr>
          <a:xfrm>
            <a:off x="1744395" y="5078437"/>
            <a:ext cx="144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Rating Matrix</a:t>
            </a:r>
            <a:endParaRPr lang="en-IN" dirty="0"/>
          </a:p>
        </p:txBody>
      </p:sp>
      <p:sp>
        <p:nvSpPr>
          <p:cNvPr id="7" name="Google Shape;424;p48">
            <a:extLst>
              <a:ext uri="{FF2B5EF4-FFF2-40B4-BE49-F238E27FC236}">
                <a16:creationId xmlns:a16="http://schemas.microsoft.com/office/drawing/2014/main" id="{B75BE0F1-A753-4ACF-A1A6-6539A0E92AF7}"/>
              </a:ext>
            </a:extLst>
          </p:cNvPr>
          <p:cNvSpPr txBox="1"/>
          <p:nvPr/>
        </p:nvSpPr>
        <p:spPr>
          <a:xfrm>
            <a:off x="1115939" y="3276952"/>
            <a:ext cx="9969497" cy="897713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Training: </a:t>
            </a:r>
            <a:r>
              <a:rPr lang="en" dirty="0"/>
              <a:t>Use Matrix factorization approaches (Eg. Singular value Decomposition or SVD) to split the Rating Matrix into constituent User Matrix and Item Matrix with minimum Sum of squared error (SSE).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48317-83B9-47F0-8514-8529CB67B404}"/>
                  </a:ext>
                </a:extLst>
              </p:cNvPr>
              <p:cNvSpPr txBox="1"/>
              <p:nvPr/>
            </p:nvSpPr>
            <p:spPr>
              <a:xfrm>
                <a:off x="3310597" y="5032270"/>
                <a:ext cx="31721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348317-83B9-47F0-8514-8529CB67B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597" y="5032270"/>
                <a:ext cx="317215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oogle Shape;423;p48">
            <a:extLst>
              <a:ext uri="{FF2B5EF4-FFF2-40B4-BE49-F238E27FC236}">
                <a16:creationId xmlns:a16="http://schemas.microsoft.com/office/drawing/2014/main" id="{1D28DF98-CCCA-4D66-AA14-A215288995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588" y="4593716"/>
            <a:ext cx="3737964" cy="180043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8615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/>
          <p:nvPr/>
        </p:nvGraphicFramePr>
        <p:xfrm>
          <a:off x="1111249" y="688437"/>
          <a:ext cx="9969498" cy="1994899"/>
        </p:xfrm>
        <a:graphic>
          <a:graphicData uri="http://schemas.openxmlformats.org/drawingml/2006/table">
            <a:tbl>
              <a:tblPr firstRow="1" firstCol="1" bandCol="1"/>
              <a:tblGrid>
                <a:gridCol w="1661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15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Movie 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2400" dirty="0"/>
                        <a:t>User 1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?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999">
                <a:tc>
                  <a:txBody>
                    <a:bodyPr/>
                    <a:lstStyle/>
                    <a:p>
                      <a:r>
                        <a:rPr lang="en-US" sz="2400" dirty="0"/>
                        <a:t>User 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r>
                        <a:rPr lang="en-US" sz="2400" dirty="0"/>
                        <a:t>User 3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25998" y="147706"/>
            <a:ext cx="2540000" cy="415563"/>
          </a:xfrm>
          <a:prstGeom prst="rect">
            <a:avLst/>
          </a:prstGeom>
        </p:spPr>
        <p:txBody>
          <a:bodyPr vert="horz" lIns="127000" tIns="63500" rIns="127000" bIns="63500" rtlCol="0" anchor="ctr">
            <a:spAutoFit/>
          </a:bodyPr>
          <a:lstStyle/>
          <a:p>
            <a:pPr algn="ctr">
              <a:defRPr lang="en-US" sz="1400" dirty="0"/>
            </a:pPr>
            <a:r>
              <a:rPr lang="en-US" sz="1867" dirty="0"/>
              <a:t>Ratings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7E2424-3984-4AD0-8859-B40F8D7EC2A2}"/>
              </a:ext>
            </a:extLst>
          </p:cNvPr>
          <p:cNvSpPr txBox="1"/>
          <p:nvPr/>
        </p:nvSpPr>
        <p:spPr>
          <a:xfrm>
            <a:off x="1919109" y="3224733"/>
            <a:ext cx="8596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i="1" dirty="0"/>
              <a:t>Rating Matrix of size </a:t>
            </a:r>
            <a:r>
              <a:rPr lang="en" sz="2400" i="1" dirty="0"/>
              <a:t>480,189 x 17,770 </a:t>
            </a:r>
            <a:r>
              <a:rPr lang="en-IN" sz="2400" i="1" dirty="0"/>
              <a:t>and sparse in nature (91.5%)</a:t>
            </a:r>
            <a:endParaRPr lang="en" sz="2400" i="1" dirty="0"/>
          </a:p>
        </p:txBody>
      </p:sp>
      <p:pic>
        <p:nvPicPr>
          <p:cNvPr id="10" name="Google Shape;399;p46">
            <a:extLst>
              <a:ext uri="{FF2B5EF4-FFF2-40B4-BE49-F238E27FC236}">
                <a16:creationId xmlns:a16="http://schemas.microsoft.com/office/drawing/2014/main" id="{52965319-7F0E-4E30-BE68-41FF08F6677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4863" y="4234829"/>
            <a:ext cx="3548995" cy="23769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EB71F-DEA1-41E6-A96C-EBB5AB1B40A8}"/>
              </a:ext>
            </a:extLst>
          </p:cNvPr>
          <p:cNvSpPr txBox="1"/>
          <p:nvPr/>
        </p:nvSpPr>
        <p:spPr>
          <a:xfrm>
            <a:off x="6217145" y="4783016"/>
            <a:ext cx="56375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Million Dollar Question!</a:t>
            </a:r>
          </a:p>
          <a:p>
            <a:endParaRPr lang="en-US" dirty="0"/>
          </a:p>
          <a:p>
            <a:r>
              <a:rPr lang="en-US" dirty="0"/>
              <a:t>Netflix Prize 2009 (Performance gain of 10.4%)</a:t>
            </a:r>
          </a:p>
          <a:p>
            <a:r>
              <a:rPr lang="en-US" dirty="0"/>
              <a:t>Winner used various SVD models of Collaborative Filtering</a:t>
            </a:r>
          </a:p>
          <a:p>
            <a:pPr lvl="0" algn="just"/>
            <a:r>
              <a:rPr lang="en-IN" dirty="0"/>
              <a:t>(SVD++ blended with Restricted Boltzmann Machines)</a:t>
            </a:r>
          </a:p>
        </p:txBody>
      </p:sp>
    </p:spTree>
    <p:extLst>
      <p:ext uri="{BB962C8B-B14F-4D97-AF65-F5344CB8AC3E}">
        <p14:creationId xmlns:p14="http://schemas.microsoft.com/office/powerpoint/2010/main" val="127807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8C17-CAEB-4BBC-BEFC-E12AF9A4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2A97E3-3DDE-4D3B-B0BA-821368D272D8}"/>
              </a:ext>
            </a:extLst>
          </p:cNvPr>
          <p:cNvSpPr/>
          <p:nvPr/>
        </p:nvSpPr>
        <p:spPr>
          <a:xfrm>
            <a:off x="1657645" y="2779563"/>
            <a:ext cx="1997612" cy="11394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1B44C-8B09-42B1-A07F-5E9A1097DC8A}"/>
              </a:ext>
            </a:extLst>
          </p:cNvPr>
          <p:cNvSpPr txBox="1"/>
          <p:nvPr/>
        </p:nvSpPr>
        <p:spPr>
          <a:xfrm>
            <a:off x="2124510" y="3087695"/>
            <a:ext cx="1063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T</a:t>
            </a:r>
            <a:endParaRPr lang="en-IN" sz="2800" dirty="0"/>
          </a:p>
        </p:txBody>
      </p:sp>
      <p:sp>
        <p:nvSpPr>
          <p:cNvPr id="6" name="Sun 5">
            <a:extLst>
              <a:ext uri="{FF2B5EF4-FFF2-40B4-BE49-F238E27FC236}">
                <a16:creationId xmlns:a16="http://schemas.microsoft.com/office/drawing/2014/main" id="{23D29B08-3337-4D5C-A726-66DD6DB0CBE3}"/>
              </a:ext>
            </a:extLst>
          </p:cNvPr>
          <p:cNvSpPr/>
          <p:nvPr/>
        </p:nvSpPr>
        <p:spPr>
          <a:xfrm>
            <a:off x="3099582" y="2186006"/>
            <a:ext cx="1111348" cy="1139484"/>
          </a:xfrm>
          <a:prstGeom prst="su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3978E-22F3-4ED0-817C-EFF1588FC858}"/>
              </a:ext>
            </a:extLst>
          </p:cNvPr>
          <p:cNvSpPr txBox="1"/>
          <p:nvPr/>
        </p:nvSpPr>
        <p:spPr>
          <a:xfrm>
            <a:off x="3363349" y="257108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</a:t>
            </a:r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A3BC37A-A846-4F0F-BFF7-6093F0647E7A}"/>
              </a:ext>
            </a:extLst>
          </p:cNvPr>
          <p:cNvSpPr/>
          <p:nvPr/>
        </p:nvSpPr>
        <p:spPr>
          <a:xfrm>
            <a:off x="5097194" y="2794309"/>
            <a:ext cx="1997612" cy="110999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EF363B-EC2B-4ACB-88DA-30A28E976492}"/>
              </a:ext>
            </a:extLst>
          </p:cNvPr>
          <p:cNvSpPr/>
          <p:nvPr/>
        </p:nvSpPr>
        <p:spPr>
          <a:xfrm>
            <a:off x="8531469" y="2779563"/>
            <a:ext cx="1997612" cy="11394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A8E03F-1D3D-46D2-9E43-DBABB62077BF}"/>
              </a:ext>
            </a:extLst>
          </p:cNvPr>
          <p:cNvSpPr txBox="1"/>
          <p:nvPr/>
        </p:nvSpPr>
        <p:spPr>
          <a:xfrm>
            <a:off x="8998334" y="3087695"/>
            <a:ext cx="1063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Task T</a:t>
            </a:r>
            <a:endParaRPr lang="en-IN" sz="2800" dirty="0"/>
          </a:p>
        </p:txBody>
      </p:sp>
      <p:sp>
        <p:nvSpPr>
          <p:cNvPr id="11" name="Sun 10">
            <a:extLst>
              <a:ext uri="{FF2B5EF4-FFF2-40B4-BE49-F238E27FC236}">
                <a16:creationId xmlns:a16="http://schemas.microsoft.com/office/drawing/2014/main" id="{734C650C-EF73-497C-887A-D84D6378CBC3}"/>
              </a:ext>
            </a:extLst>
          </p:cNvPr>
          <p:cNvSpPr/>
          <p:nvPr/>
        </p:nvSpPr>
        <p:spPr>
          <a:xfrm>
            <a:off x="9973406" y="2186006"/>
            <a:ext cx="1111348" cy="1139484"/>
          </a:xfrm>
          <a:prstGeom prst="su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38B6C-505C-4ADC-B85E-25C9409D6447}"/>
              </a:ext>
            </a:extLst>
          </p:cNvPr>
          <p:cNvSpPr txBox="1"/>
          <p:nvPr/>
        </p:nvSpPr>
        <p:spPr>
          <a:xfrm>
            <a:off x="10237173" y="257108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BAA8B-6C38-43E0-BE05-9163DE38DD0D}"/>
              </a:ext>
            </a:extLst>
          </p:cNvPr>
          <p:cNvSpPr txBox="1"/>
          <p:nvPr/>
        </p:nvSpPr>
        <p:spPr>
          <a:xfrm>
            <a:off x="5296274" y="3164638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Experience E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F31CF-5F74-45F3-96BF-AFE8618779F8}"/>
              </a:ext>
            </a:extLst>
          </p:cNvPr>
          <p:cNvSpPr txBox="1"/>
          <p:nvPr/>
        </p:nvSpPr>
        <p:spPr>
          <a:xfrm>
            <a:off x="1385319" y="5265212"/>
            <a:ext cx="9765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“A computer program is said to learn from </a:t>
            </a:r>
            <a:r>
              <a:rPr lang="en-US" sz="2400" b="1" i="1" dirty="0"/>
              <a:t>Experience E</a:t>
            </a:r>
            <a:r>
              <a:rPr lang="en-US" sz="2400" i="1" dirty="0"/>
              <a:t> to do a </a:t>
            </a:r>
            <a:r>
              <a:rPr lang="en-US" sz="2400" b="1" i="1" dirty="0"/>
              <a:t>task T</a:t>
            </a:r>
            <a:r>
              <a:rPr lang="en-US" sz="2400" i="1" dirty="0"/>
              <a:t> better, </a:t>
            </a:r>
          </a:p>
          <a:p>
            <a:pPr algn="ctr"/>
            <a:r>
              <a:rPr lang="en-US" sz="2400" i="1" dirty="0"/>
              <a:t>measured by a </a:t>
            </a:r>
            <a:r>
              <a:rPr lang="en-US" sz="2400" b="1" i="1" dirty="0"/>
              <a:t>performance metric P</a:t>
            </a:r>
            <a:r>
              <a:rPr lang="en-US" sz="2400" i="1" dirty="0"/>
              <a:t>”</a:t>
            </a:r>
            <a:endParaRPr lang="en-IN" sz="24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EF4F1E-37FF-4C30-9B6C-DD97387B37B2}"/>
              </a:ext>
            </a:extLst>
          </p:cNvPr>
          <p:cNvSpPr txBox="1"/>
          <p:nvPr/>
        </p:nvSpPr>
        <p:spPr>
          <a:xfrm>
            <a:off x="3483574" y="1724341"/>
            <a:ext cx="807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 </a:t>
            </a:r>
            <a:r>
              <a:rPr lang="en-US" sz="1100" dirty="0"/>
              <a:t>- Error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EBCBD6-FC44-49E6-B1BF-025ACFE70924}"/>
              </a:ext>
            </a:extLst>
          </p:cNvPr>
          <p:cNvSpPr txBox="1"/>
          <p:nvPr/>
        </p:nvSpPr>
        <p:spPr>
          <a:xfrm>
            <a:off x="10357398" y="1724340"/>
            <a:ext cx="807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 </a:t>
            </a:r>
            <a:r>
              <a:rPr lang="en-US" sz="1100" dirty="0"/>
              <a:t>- Error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9533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CB064-4235-4D7F-9594-C02F664C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Recap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rec-systems">
            <a:extLst>
              <a:ext uri="{FF2B5EF4-FFF2-40B4-BE49-F238E27FC236}">
                <a16:creationId xmlns:a16="http://schemas.microsoft.com/office/drawing/2014/main" id="{5C8AAD18-D0DA-4359-A49D-4355B635DF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22" y="1425948"/>
            <a:ext cx="6553545" cy="401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310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9A8D1-CBB2-4708-9DA3-A173351F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time!</a:t>
            </a:r>
          </a:p>
        </p:txBody>
      </p:sp>
      <p:pic>
        <p:nvPicPr>
          <p:cNvPr id="4098" name="Picture 2" descr="Image result for code icon png">
            <a:extLst>
              <a:ext uri="{FF2B5EF4-FFF2-40B4-BE49-F238E27FC236}">
                <a16:creationId xmlns:a16="http://schemas.microsoft.com/office/drawing/2014/main" id="{564E6CB0-CA62-4CA4-99E7-B4ECEBAB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137516"/>
            <a:ext cx="7188199" cy="457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42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31B7C-3B48-4F67-A994-D33E9A4E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  <a:endParaRPr lang="en-IN" dirty="0"/>
          </a:p>
        </p:txBody>
      </p:sp>
      <p:sp>
        <p:nvSpPr>
          <p:cNvPr id="4" name="Google Shape;434;p49">
            <a:extLst>
              <a:ext uri="{FF2B5EF4-FFF2-40B4-BE49-F238E27FC236}">
                <a16:creationId xmlns:a16="http://schemas.microsoft.com/office/drawing/2014/main" id="{0BC205D0-1743-4038-ABCD-E8433A7BDE7B}"/>
              </a:ext>
            </a:extLst>
          </p:cNvPr>
          <p:cNvSpPr/>
          <p:nvPr/>
        </p:nvSpPr>
        <p:spPr>
          <a:xfrm>
            <a:off x="2117055" y="2738883"/>
            <a:ext cx="3840600" cy="144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35;p49">
            <a:extLst>
              <a:ext uri="{FF2B5EF4-FFF2-40B4-BE49-F238E27FC236}">
                <a16:creationId xmlns:a16="http://schemas.microsoft.com/office/drawing/2014/main" id="{8A5D804C-CD64-4333-B74E-1BFA9C50AD06}"/>
              </a:ext>
            </a:extLst>
          </p:cNvPr>
          <p:cNvSpPr/>
          <p:nvPr/>
        </p:nvSpPr>
        <p:spPr>
          <a:xfrm>
            <a:off x="2117055" y="2759933"/>
            <a:ext cx="1715100" cy="3219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6;p49">
            <a:extLst>
              <a:ext uri="{FF2B5EF4-FFF2-40B4-BE49-F238E27FC236}">
                <a16:creationId xmlns:a16="http://schemas.microsoft.com/office/drawing/2014/main" id="{805D3697-D863-486F-A608-B5A6C32BC0D3}"/>
              </a:ext>
            </a:extLst>
          </p:cNvPr>
          <p:cNvSpPr txBox="1"/>
          <p:nvPr/>
        </p:nvSpPr>
        <p:spPr>
          <a:xfrm>
            <a:off x="2169655" y="2786719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Relevant Items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that are also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recommended</a:t>
            </a:r>
            <a:endParaRPr dirty="0"/>
          </a:p>
        </p:txBody>
      </p:sp>
      <p:sp>
        <p:nvSpPr>
          <p:cNvPr id="7" name="Google Shape;437;p49">
            <a:extLst>
              <a:ext uri="{FF2B5EF4-FFF2-40B4-BE49-F238E27FC236}">
                <a16:creationId xmlns:a16="http://schemas.microsoft.com/office/drawing/2014/main" id="{070BA460-1572-4EFE-98A4-652C5FB624C2}"/>
              </a:ext>
            </a:extLst>
          </p:cNvPr>
          <p:cNvSpPr txBox="1"/>
          <p:nvPr/>
        </p:nvSpPr>
        <p:spPr>
          <a:xfrm>
            <a:off x="4105042" y="2712631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Irrelevant Items that are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recommended</a:t>
            </a:r>
            <a:endParaRPr dirty="0"/>
          </a:p>
        </p:txBody>
      </p:sp>
      <p:sp>
        <p:nvSpPr>
          <p:cNvPr id="8" name="Google Shape;438;p49">
            <a:extLst>
              <a:ext uri="{FF2B5EF4-FFF2-40B4-BE49-F238E27FC236}">
                <a16:creationId xmlns:a16="http://schemas.microsoft.com/office/drawing/2014/main" id="{9150411F-87A4-4935-9368-BC4900117A46}"/>
              </a:ext>
            </a:extLst>
          </p:cNvPr>
          <p:cNvSpPr txBox="1"/>
          <p:nvPr/>
        </p:nvSpPr>
        <p:spPr>
          <a:xfrm>
            <a:off x="2169655" y="4622058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items that are not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9" name="Google Shape;439;p49">
            <a:extLst>
              <a:ext uri="{FF2B5EF4-FFF2-40B4-BE49-F238E27FC236}">
                <a16:creationId xmlns:a16="http://schemas.microsoft.com/office/drawing/2014/main" id="{20C96524-2B0D-4E68-B109-044ECF7CB410}"/>
              </a:ext>
            </a:extLst>
          </p:cNvPr>
          <p:cNvSpPr txBox="1"/>
          <p:nvPr/>
        </p:nvSpPr>
        <p:spPr>
          <a:xfrm>
            <a:off x="7009062" y="2846883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solidFill>
                  <a:srgbClr val="333333"/>
                </a:solidFill>
              </a:rPr>
              <a:t>Precision </a:t>
            </a:r>
            <a:r>
              <a:rPr lang="en" dirty="0">
                <a:solidFill>
                  <a:srgbClr val="333333"/>
                </a:solidFill>
              </a:rPr>
              <a:t>= (# products relevant &amp; recommended)</a:t>
            </a:r>
          </a:p>
          <a:p>
            <a:pPr marL="0" lvl="0" indent="0" algn="l" rtl="0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33333"/>
                </a:solidFill>
              </a:rPr>
              <a:t>		/(#i tems recommended)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333333"/>
                </a:solidFill>
              </a:rPr>
              <a:t>(Measure of exactness)</a:t>
            </a:r>
            <a:endParaRPr i="1" dirty="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333333"/>
                </a:solidFill>
              </a:rPr>
              <a:t>Recall </a:t>
            </a:r>
            <a:r>
              <a:rPr lang="en" dirty="0">
                <a:solidFill>
                  <a:srgbClr val="333333"/>
                </a:solidFill>
              </a:rPr>
              <a:t>= (# products relevant &amp; recommended) </a:t>
            </a:r>
          </a:p>
          <a:p>
            <a:pPr marL="0" lvl="0" indent="0" algn="l" rtl="0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33333"/>
                </a:solidFill>
              </a:rPr>
              <a:t>		/(# relevant items)</a:t>
            </a: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36956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i="1" dirty="0">
                <a:solidFill>
                  <a:srgbClr val="333333"/>
                </a:solidFill>
              </a:rPr>
              <a:t>(Measure of completeness)</a:t>
            </a:r>
            <a:endParaRPr i="1" dirty="0">
              <a:solidFill>
                <a:srgbClr val="333333"/>
              </a:solidFill>
            </a:endParaRPr>
          </a:p>
        </p:txBody>
      </p:sp>
      <p:sp>
        <p:nvSpPr>
          <p:cNvPr id="10" name="Google Shape;440;p49">
            <a:extLst>
              <a:ext uri="{FF2B5EF4-FFF2-40B4-BE49-F238E27FC236}">
                <a16:creationId xmlns:a16="http://schemas.microsoft.com/office/drawing/2014/main" id="{126C483E-9A11-4E46-A262-63E0B188FBCF}"/>
              </a:ext>
            </a:extLst>
          </p:cNvPr>
          <p:cNvSpPr/>
          <p:nvPr/>
        </p:nvSpPr>
        <p:spPr>
          <a:xfrm>
            <a:off x="2169655" y="2570533"/>
            <a:ext cx="3788100" cy="4200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1" name="Google Shape;441;p49">
            <a:extLst>
              <a:ext uri="{FF2B5EF4-FFF2-40B4-BE49-F238E27FC236}">
                <a16:creationId xmlns:a16="http://schemas.microsoft.com/office/drawing/2014/main" id="{B6242D7C-56FA-4414-90AF-7A9D1C080567}"/>
              </a:ext>
            </a:extLst>
          </p:cNvPr>
          <p:cNvSpPr txBox="1"/>
          <p:nvPr/>
        </p:nvSpPr>
        <p:spPr>
          <a:xfrm>
            <a:off x="2169655" y="1917808"/>
            <a:ext cx="45876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Recommendations (made on training dataset)</a:t>
            </a:r>
            <a:endParaRPr dirty="0"/>
          </a:p>
        </p:txBody>
      </p:sp>
      <p:sp>
        <p:nvSpPr>
          <p:cNvPr id="12" name="Google Shape;442;p49">
            <a:extLst>
              <a:ext uri="{FF2B5EF4-FFF2-40B4-BE49-F238E27FC236}">
                <a16:creationId xmlns:a16="http://schemas.microsoft.com/office/drawing/2014/main" id="{F5C141E8-1A79-4ADF-BD89-45137DBDE694}"/>
              </a:ext>
            </a:extLst>
          </p:cNvPr>
          <p:cNvSpPr/>
          <p:nvPr/>
        </p:nvSpPr>
        <p:spPr>
          <a:xfrm>
            <a:off x="1811905" y="2770458"/>
            <a:ext cx="105300" cy="32199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43;p49">
            <a:extLst>
              <a:ext uri="{FF2B5EF4-FFF2-40B4-BE49-F238E27FC236}">
                <a16:creationId xmlns:a16="http://schemas.microsoft.com/office/drawing/2014/main" id="{2308F083-C0DA-45CF-BA64-85B327E1E797}"/>
              </a:ext>
            </a:extLst>
          </p:cNvPr>
          <p:cNvSpPr txBox="1"/>
          <p:nvPr/>
        </p:nvSpPr>
        <p:spPr>
          <a:xfrm>
            <a:off x="703980" y="3491759"/>
            <a:ext cx="30411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Items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(All items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in the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set)</a:t>
            </a:r>
            <a:endParaRPr dirty="0"/>
          </a:p>
        </p:txBody>
      </p:sp>
      <p:pic>
        <p:nvPicPr>
          <p:cNvPr id="14" name="Google Shape;444;p49">
            <a:extLst>
              <a:ext uri="{FF2B5EF4-FFF2-40B4-BE49-F238E27FC236}">
                <a16:creationId xmlns:a16="http://schemas.microsoft.com/office/drawing/2014/main" id="{93A6F08D-1B98-4153-9D50-65BA79D380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03879" y="5358558"/>
            <a:ext cx="342450" cy="5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45;p49">
            <a:extLst>
              <a:ext uri="{FF2B5EF4-FFF2-40B4-BE49-F238E27FC236}">
                <a16:creationId xmlns:a16="http://schemas.microsoft.com/office/drawing/2014/main" id="{EC285864-26D5-4CE7-B8CD-86CA592B242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6480" y="3697732"/>
            <a:ext cx="310913" cy="46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46;p49">
            <a:extLst>
              <a:ext uri="{FF2B5EF4-FFF2-40B4-BE49-F238E27FC236}">
                <a16:creationId xmlns:a16="http://schemas.microsoft.com/office/drawing/2014/main" id="{6C3F5394-D8B4-4426-9240-A32C4E5877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105" y="3564933"/>
            <a:ext cx="342450" cy="596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473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7334-43EE-4B6B-863A-DF7BB340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6B95C-55D3-45D9-9C3E-32E1FAC29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+mj-lt"/>
              </a:rPr>
              <a:t>Software as a Service(SaaS) Recommender Systems</a:t>
            </a:r>
          </a:p>
          <a:p>
            <a:pPr lvl="1"/>
            <a:r>
              <a:rPr lang="en-IN" sz="1800" u="sng" dirty="0" err="1">
                <a:latin typeface="+mj-lt"/>
                <a:hlinkClick r:id="rId3"/>
              </a:rPr>
              <a:t>SuggestGrid</a:t>
            </a:r>
            <a:r>
              <a:rPr lang="en-IN" sz="1800" dirty="0">
                <a:latin typeface="+mj-lt"/>
              </a:rPr>
              <a:t> which is the successor of </a:t>
            </a:r>
            <a:r>
              <a:rPr lang="en-IN" sz="1800" dirty="0" err="1">
                <a:latin typeface="+mj-lt"/>
                <a:hlinkClick r:id="rId4"/>
              </a:rPr>
              <a:t>Rcmmndr</a:t>
            </a:r>
            <a:r>
              <a:rPr lang="en-IN" sz="1800" dirty="0">
                <a:latin typeface="+mj-lt"/>
              </a:rPr>
              <a:t>. </a:t>
            </a:r>
            <a:r>
              <a:rPr lang="en-IN" sz="1800" dirty="0" err="1">
                <a:latin typeface="+mj-lt"/>
              </a:rPr>
              <a:t>SuggestGrid</a:t>
            </a:r>
            <a:r>
              <a:rPr lang="en-IN" sz="1800" dirty="0">
                <a:latin typeface="+mj-lt"/>
              </a:rPr>
              <a:t> is a generic recommendation system. It is based on </a:t>
            </a:r>
            <a:r>
              <a:rPr lang="en-IN" sz="1800" b="1" dirty="0">
                <a:latin typeface="+mj-lt"/>
              </a:rPr>
              <a:t>Apache Spark</a:t>
            </a:r>
            <a:r>
              <a:rPr lang="en-IN" sz="1800" dirty="0">
                <a:latin typeface="+mj-lt"/>
              </a:rPr>
              <a:t> but has many improvements over it.</a:t>
            </a:r>
          </a:p>
          <a:p>
            <a:pPr lvl="1"/>
            <a:r>
              <a:rPr lang="en-IN" sz="1800" dirty="0" err="1">
                <a:latin typeface="+mj-lt"/>
                <a:hlinkClick r:id="rId5"/>
              </a:rPr>
              <a:t>Peerius</a:t>
            </a:r>
            <a:r>
              <a:rPr lang="en-IN" sz="1800" dirty="0">
                <a:latin typeface="+mj-lt"/>
              </a:rPr>
              <a:t> closed, product and e-commerce focused for live and email recommendations. Active and seems very interesting, although little information about the actual product and how it works is available.</a:t>
            </a:r>
          </a:p>
          <a:p>
            <a:r>
              <a:rPr lang="en-US" sz="2200" dirty="0">
                <a:latin typeface="+mj-lt"/>
              </a:rPr>
              <a:t>Packages</a:t>
            </a:r>
          </a:p>
          <a:p>
            <a:pPr lvl="1"/>
            <a:r>
              <a:rPr lang="en-US" sz="1800" dirty="0" err="1">
                <a:latin typeface="+mj-lt"/>
              </a:rPr>
              <a:t>LightFM</a:t>
            </a:r>
            <a:endParaRPr lang="en-US" sz="1800" dirty="0">
              <a:latin typeface="+mj-lt"/>
            </a:endParaRPr>
          </a:p>
          <a:p>
            <a:pPr lvl="1"/>
            <a:r>
              <a:rPr lang="en-US" sz="1800" dirty="0">
                <a:latin typeface="+mj-lt"/>
              </a:rPr>
              <a:t>Surprise</a:t>
            </a:r>
          </a:p>
          <a:p>
            <a:pPr lvl="1"/>
            <a:r>
              <a:rPr lang="en-IN" sz="1400" dirty="0" err="1">
                <a:latin typeface="+mj-lt"/>
                <a:hlinkClick r:id="rId6"/>
              </a:rPr>
              <a:t>PredictionIO</a:t>
            </a:r>
            <a:r>
              <a:rPr lang="en-IN" sz="1400" dirty="0">
                <a:latin typeface="+mj-lt"/>
              </a:rPr>
              <a:t> is built on technologies </a:t>
            </a:r>
            <a:r>
              <a:rPr lang="en-IN" sz="1400" dirty="0">
                <a:latin typeface="+mj-lt"/>
                <a:hlinkClick r:id="rId7"/>
              </a:rPr>
              <a:t>Apache Spark</a:t>
            </a:r>
            <a:r>
              <a:rPr lang="en-IN" sz="1400" dirty="0">
                <a:latin typeface="+mj-lt"/>
              </a:rPr>
              <a:t>, </a:t>
            </a:r>
            <a:r>
              <a:rPr lang="en-IN" sz="1400" dirty="0">
                <a:latin typeface="+mj-lt"/>
                <a:hlinkClick r:id="rId8"/>
              </a:rPr>
              <a:t>Apache HBase</a:t>
            </a:r>
            <a:r>
              <a:rPr lang="en-IN" sz="1400" dirty="0">
                <a:latin typeface="+mj-lt"/>
              </a:rPr>
              <a:t> and </a:t>
            </a:r>
            <a:r>
              <a:rPr lang="en-IN" sz="1400" dirty="0">
                <a:latin typeface="+mj-lt"/>
                <a:hlinkClick r:id="rId9"/>
              </a:rPr>
              <a:t>Spray</a:t>
            </a:r>
            <a:r>
              <a:rPr lang="en-IN" sz="1400" dirty="0">
                <a:latin typeface="+mj-lt"/>
              </a:rPr>
              <a:t>. It is a machine learning server that can be used to create a recommender system. The source can be located on </a:t>
            </a:r>
            <a:r>
              <a:rPr lang="en-IN" sz="1400" dirty="0" err="1">
                <a:latin typeface="+mj-lt"/>
                <a:hlinkClick r:id="rId10"/>
              </a:rPr>
              <a:t>github</a:t>
            </a:r>
            <a:r>
              <a:rPr lang="en-IN" sz="1400" dirty="0">
                <a:latin typeface="+mj-lt"/>
              </a:rPr>
              <a:t> and it looks very active.</a:t>
            </a:r>
          </a:p>
          <a:p>
            <a:pPr lvl="1"/>
            <a:r>
              <a:rPr lang="en-IN" sz="1400" dirty="0">
                <a:latin typeface="+mj-lt"/>
                <a:hlinkClick r:id="rId11"/>
              </a:rPr>
              <a:t>Raccoon Recommendation Engine</a:t>
            </a:r>
            <a:r>
              <a:rPr lang="en-IN" sz="1400" dirty="0">
                <a:latin typeface="+mj-lt"/>
              </a:rPr>
              <a:t> is an open source Node.js based collaborative filter that uses </a:t>
            </a:r>
            <a:r>
              <a:rPr lang="en-IN" sz="1400" dirty="0" err="1">
                <a:latin typeface="+mj-lt"/>
              </a:rPr>
              <a:t>Redis</a:t>
            </a:r>
            <a:r>
              <a:rPr lang="en-IN" sz="1400" dirty="0">
                <a:latin typeface="+mj-lt"/>
              </a:rPr>
              <a:t> as a store. It is effectively abandoned.</a:t>
            </a:r>
          </a:p>
          <a:p>
            <a:pPr lvl="1"/>
            <a:r>
              <a:rPr lang="en-IN" sz="1400" dirty="0" err="1">
                <a:latin typeface="+mj-lt"/>
                <a:hlinkClick r:id="rId12"/>
              </a:rPr>
              <a:t>HapiGER</a:t>
            </a:r>
            <a:r>
              <a:rPr lang="en-IN" sz="1400" dirty="0">
                <a:latin typeface="+mj-lt"/>
              </a:rPr>
              <a:t> is an open source Node.js collaborative filtering engine, which can use in-memory, </a:t>
            </a:r>
            <a:r>
              <a:rPr lang="en-IN" sz="1400" dirty="0">
                <a:latin typeface="+mj-lt"/>
                <a:hlinkClick r:id="rId13"/>
              </a:rPr>
              <a:t>PostgreSQL</a:t>
            </a:r>
            <a:r>
              <a:rPr lang="en-IN" sz="1400" dirty="0">
                <a:latin typeface="+mj-lt"/>
              </a:rPr>
              <a:t> or </a:t>
            </a:r>
            <a:r>
              <a:rPr lang="en-IN" sz="1400" dirty="0" err="1">
                <a:latin typeface="+mj-lt"/>
                <a:hlinkClick r:id="rId14"/>
              </a:rPr>
              <a:t>rethinkdb</a:t>
            </a:r>
            <a:r>
              <a:rPr lang="en-IN" sz="1400" dirty="0">
                <a:latin typeface="+mj-lt"/>
              </a:rPr>
              <a:t>. Reasonably active development (when I have time :)</a:t>
            </a:r>
          </a:p>
          <a:p>
            <a:pPr lvl="1"/>
            <a:endParaRPr lang="en-US" sz="1800" dirty="0">
              <a:latin typeface="+mj-lt"/>
            </a:endParaRPr>
          </a:p>
          <a:p>
            <a:pPr lvl="1"/>
            <a:endParaRPr lang="en-US" sz="1800" dirty="0">
              <a:latin typeface="+mj-lt"/>
            </a:endParaRPr>
          </a:p>
          <a:p>
            <a:endParaRPr lang="en-IN" sz="2200" dirty="0">
              <a:latin typeface="+mj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0060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CC9F-E4E0-42F2-AE2D-4D2B9560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Deep Learning in RecoSys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EE30D-EBA1-4F09-B8B5-450728218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881361" cy="488466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Feature extraction directly from content</a:t>
            </a:r>
          </a:p>
          <a:p>
            <a:pPr lvl="1"/>
            <a:r>
              <a:rPr lang="en-US" sz="2000" i="1" dirty="0">
                <a:latin typeface="+mj-lt"/>
              </a:rPr>
              <a:t>Image (looks matter), text(</a:t>
            </a:r>
            <a:r>
              <a:rPr lang="en-US" sz="2000" i="1" dirty="0" err="1">
                <a:latin typeface="+mj-lt"/>
              </a:rPr>
              <a:t>clickbaits</a:t>
            </a:r>
            <a:r>
              <a:rPr lang="en-US" sz="2000" i="1" dirty="0">
                <a:latin typeface="+mj-lt"/>
              </a:rPr>
              <a:t>), audio(song clips), </a:t>
            </a:r>
            <a:r>
              <a:rPr lang="en-US" sz="2000" i="1" dirty="0" err="1">
                <a:latin typeface="+mj-lt"/>
              </a:rPr>
              <a:t>Avg</a:t>
            </a:r>
            <a:r>
              <a:rPr lang="en-US" sz="2000" i="1" dirty="0">
                <a:latin typeface="+mj-lt"/>
              </a:rPr>
              <a:t> time watched(YouTube)</a:t>
            </a:r>
          </a:p>
          <a:p>
            <a:pPr lvl="1"/>
            <a:r>
              <a:rPr lang="en-US" sz="2000" i="1" dirty="0">
                <a:latin typeface="+mj-lt"/>
              </a:rPr>
              <a:t>Description and reviews (combined loss)</a:t>
            </a:r>
          </a:p>
          <a:p>
            <a:pPr lvl="1"/>
            <a:r>
              <a:rPr lang="en-US" sz="2000" i="1" dirty="0">
                <a:latin typeface="+mj-lt"/>
              </a:rPr>
              <a:t>Instead of metadata and just interactions</a:t>
            </a:r>
          </a:p>
          <a:p>
            <a:pPr marL="457200" lvl="1" indent="0">
              <a:buNone/>
            </a:pPr>
            <a:endParaRPr lang="en-US" sz="2000" i="1" dirty="0">
              <a:latin typeface="+mj-lt"/>
            </a:endParaRPr>
          </a:p>
          <a:p>
            <a:r>
              <a:rPr lang="en-US" sz="2400" dirty="0">
                <a:latin typeface="+mj-lt"/>
              </a:rPr>
              <a:t>Adaptive Rank Loss </a:t>
            </a:r>
            <a:r>
              <a:rPr lang="en-US" sz="2000" i="1" dirty="0">
                <a:latin typeface="+mj-lt"/>
              </a:rPr>
              <a:t>(instead of random negative samples, pick one which close to violating rank)</a:t>
            </a:r>
          </a:p>
          <a:p>
            <a:pPr marL="0" indent="0">
              <a:buNone/>
            </a:pPr>
            <a:endParaRPr lang="en-US" sz="2000" i="1" dirty="0">
              <a:latin typeface="+mj-lt"/>
            </a:endParaRPr>
          </a:p>
          <a:p>
            <a:r>
              <a:rPr lang="en-US" sz="2400" dirty="0">
                <a:latin typeface="+mj-lt"/>
              </a:rPr>
              <a:t>Heterogenous data handled well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Learned Item Embeddings </a:t>
            </a:r>
            <a:r>
              <a:rPr lang="en-US" sz="2000" i="1" dirty="0">
                <a:latin typeface="+mj-lt"/>
              </a:rPr>
              <a:t>(relationships across items)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400" dirty="0">
                <a:latin typeface="+mj-lt"/>
              </a:rPr>
              <a:t>Autoencoders instead of SVDs</a:t>
            </a:r>
          </a:p>
          <a:p>
            <a:pPr marL="0" indent="0">
              <a:buNone/>
            </a:pPr>
            <a:endParaRPr lang="en-IN" sz="1600" i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B8EA1-35EF-4C9E-996B-30C26942A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" r="1504" b="3"/>
          <a:stretch/>
        </p:blipFill>
        <p:spPr>
          <a:xfrm>
            <a:off x="7982644" y="4148724"/>
            <a:ext cx="3736915" cy="25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3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CC9F-E4E0-42F2-AE2D-4D2B9560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in </a:t>
            </a:r>
            <a:r>
              <a:rPr lang="en-US" dirty="0" err="1"/>
              <a:t>RecoSys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EE30D-EBA1-4F09-B8B5-450728218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+mj-lt"/>
              </a:rPr>
              <a:t>Product2Vec </a:t>
            </a:r>
            <a:r>
              <a:rPr lang="en-US" sz="2400" i="1" dirty="0">
                <a:latin typeface="+mj-lt"/>
              </a:rPr>
              <a:t>(input: products purchased in one basked, context: other baskets)</a:t>
            </a:r>
          </a:p>
          <a:p>
            <a:pPr lvl="1"/>
            <a:r>
              <a:rPr lang="en-US" sz="2000" i="1" dirty="0">
                <a:latin typeface="+mj-lt"/>
              </a:rPr>
              <a:t>Bundled items</a:t>
            </a:r>
          </a:p>
          <a:p>
            <a:pPr lvl="1"/>
            <a:endParaRPr lang="en-US" sz="2000" i="1" dirty="0">
              <a:latin typeface="+mj-lt"/>
            </a:endParaRPr>
          </a:p>
          <a:p>
            <a:r>
              <a:rPr lang="en-US" sz="2400" i="1" dirty="0">
                <a:latin typeface="+mj-lt"/>
              </a:rPr>
              <a:t>Co-evolving features</a:t>
            </a:r>
          </a:p>
          <a:p>
            <a:pPr lvl="1"/>
            <a:r>
              <a:rPr lang="en-US" sz="2000" i="1" dirty="0">
                <a:latin typeface="+mj-lt"/>
              </a:rPr>
              <a:t>User/item interaction evolves over time</a:t>
            </a:r>
          </a:p>
          <a:p>
            <a:pPr lvl="1"/>
            <a:r>
              <a:rPr lang="en-US" sz="2000" i="1" dirty="0">
                <a:latin typeface="+mj-lt"/>
              </a:rPr>
              <a:t>Feature vectors are learned by RNN</a:t>
            </a:r>
          </a:p>
          <a:p>
            <a:pPr lvl="1"/>
            <a:endParaRPr lang="en-US" sz="2000" i="1" dirty="0">
              <a:latin typeface="+mj-lt"/>
            </a:endParaRPr>
          </a:p>
          <a:p>
            <a:r>
              <a:rPr lang="en-US" sz="2400" i="1" dirty="0">
                <a:latin typeface="+mj-lt"/>
              </a:rPr>
              <a:t>Session based recommendations</a:t>
            </a:r>
          </a:p>
          <a:p>
            <a:pPr lvl="1"/>
            <a:r>
              <a:rPr lang="en-US" sz="2000" i="1" dirty="0"/>
              <a:t>YouTube binge watch sessions</a:t>
            </a:r>
          </a:p>
          <a:p>
            <a:pPr lvl="1"/>
            <a:r>
              <a:rPr lang="en-US" sz="2000" i="1" dirty="0">
                <a:latin typeface="+mj-lt"/>
              </a:rPr>
              <a:t>Amazon’s problem as mentioned earlier</a:t>
            </a:r>
          </a:p>
          <a:p>
            <a:pPr lvl="1"/>
            <a:r>
              <a:rPr lang="en-US" sz="2000" i="1" dirty="0">
                <a:latin typeface="+mj-lt"/>
              </a:rPr>
              <a:t>GRU4Rec</a:t>
            </a:r>
          </a:p>
          <a:p>
            <a:endParaRPr lang="en-IN" i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A25F7-5447-43E9-AB45-E559463F7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838" y="2651308"/>
            <a:ext cx="5819554" cy="353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6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45738-817E-40DC-B484-7D86F2F4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7898C9-6E8E-4CCE-B189-08986472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08" y="1593098"/>
            <a:ext cx="3290614" cy="4255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1729D-2108-4827-AF42-20C78B2952AF}"/>
              </a:ext>
            </a:extLst>
          </p:cNvPr>
          <p:cNvSpPr txBox="1"/>
          <p:nvPr/>
        </p:nvSpPr>
        <p:spPr>
          <a:xfrm>
            <a:off x="7618408" y="6248023"/>
            <a:ext cx="3419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 Good read on this topic is James </a:t>
            </a:r>
            <a:r>
              <a:rPr lang="en-US" sz="1200" dirty="0" err="1"/>
              <a:t>Le’s</a:t>
            </a:r>
            <a:r>
              <a:rPr lang="en-US" sz="1200" dirty="0"/>
              <a:t> article: </a:t>
            </a:r>
            <a:r>
              <a:rPr lang="en-US" sz="1200" dirty="0">
                <a:hlinkClick r:id="rId4"/>
              </a:rPr>
              <a:t>Link</a:t>
            </a:r>
            <a:endParaRPr lang="en-US" sz="1200" dirty="0"/>
          </a:p>
          <a:p>
            <a:pPr algn="ctr"/>
            <a:r>
              <a:rPr lang="en-US" sz="1200" dirty="0"/>
              <a:t>GitHub links: </a:t>
            </a:r>
            <a:r>
              <a:rPr lang="en-US" sz="1200" dirty="0">
                <a:hlinkClick r:id="rId5"/>
              </a:rPr>
              <a:t>Basics</a:t>
            </a:r>
            <a:r>
              <a:rPr lang="en-US" sz="1200" dirty="0"/>
              <a:t>, </a:t>
            </a:r>
            <a:r>
              <a:rPr lang="en-US" sz="1200" dirty="0">
                <a:hlinkClick r:id="rId6"/>
              </a:rPr>
              <a:t>using SVD</a:t>
            </a:r>
            <a:r>
              <a:rPr lang="en-US" sz="1200" dirty="0"/>
              <a:t>, </a:t>
            </a:r>
            <a:r>
              <a:rPr lang="en-US" sz="1200" dirty="0">
                <a:hlinkClick r:id="rId7"/>
              </a:rPr>
              <a:t>using Deep Learning</a:t>
            </a:r>
            <a:endParaRPr lang="en-I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AC36B-7692-444A-BAD3-7E66E1E639AC}"/>
              </a:ext>
            </a:extLst>
          </p:cNvPr>
          <p:cNvSpPr txBox="1"/>
          <p:nvPr/>
        </p:nvSpPr>
        <p:spPr>
          <a:xfrm>
            <a:off x="6891591" y="396440"/>
            <a:ext cx="474424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Feedback much appreciated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IN" dirty="0"/>
              <a:t>https://tinyurl.com/RSatPyData</a:t>
            </a:r>
          </a:p>
        </p:txBody>
      </p:sp>
    </p:spTree>
    <p:extLst>
      <p:ext uri="{BB962C8B-B14F-4D97-AF65-F5344CB8AC3E}">
        <p14:creationId xmlns:p14="http://schemas.microsoft.com/office/powerpoint/2010/main" val="17167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27746-86CE-466F-9043-64B12528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Recommender Systems</a:t>
            </a:r>
          </a:p>
        </p:txBody>
      </p:sp>
      <p:pic>
        <p:nvPicPr>
          <p:cNvPr id="10" name="Picture 9" descr="A silhouette of a person&#10;&#10;Description generated with high confidence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76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3577A203-A42C-4D49-99B2-36FFA896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C8C05AE-9DF1-4538-8394-34B4BA07D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59602889-AA17-4376-92C8-DD716DF86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3A512936-0740-49DA-92B7-25AE1EFBF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8D69E377-1B79-4292-82F4-61F0FC8D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EB056DB3-E8FC-442B-B42C-E1ACA36FA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6800E3F6-91AA-465C-9B6F-B1F3F489F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7F57128A-5F54-4E7C-BAF0-BA5A38C12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EFD4C7B5-BB70-4C82-874C-04686B29D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AA6A1943-65ED-4B22-BFE1-F6BD60263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208B7CF0-B3DF-4E10-9337-48A30CAE0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DA981E40-24B8-4B14-8FD0-95E4DAE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17B2BEC2-F679-4E34-9966-C7F465E0D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6BCD4CCC-7F2B-4221-86A9-42D582106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55E55A2B-9964-40E4-8B47-37EBB07D8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462F7F0F-F6E9-42E8-860F-660F907C8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14DB16BD-676C-43E8-9576-0B57BC17F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EF1A985-0BF6-48C7-B2D2-60A79D1FD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1">
              <a:extLst>
                <a:ext uri="{FF2B5EF4-FFF2-40B4-BE49-F238E27FC236}">
                  <a16:creationId xmlns:a16="http://schemas.microsoft.com/office/drawing/2014/main" id="{B64767CD-8EFC-4DC5-A381-317285F81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4F8754A2-0A7E-4053-9BF7-52987C708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27D7AB63-1693-4F87-BCCB-675B647C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 descr="Image result for nevale misal">
            <a:extLst>
              <a:ext uri="{FF2B5EF4-FFF2-40B4-BE49-F238E27FC236}">
                <a16:creationId xmlns:a16="http://schemas.microsoft.com/office/drawing/2014/main" id="{5ABD04BC-AA59-4918-A142-333FEE708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31" r="-3" b="7539"/>
          <a:stretch/>
        </p:blipFill>
        <p:spPr bwMode="auto">
          <a:xfrm>
            <a:off x="20" y="227"/>
            <a:ext cx="6095370" cy="342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atakirr misal">
            <a:extLst>
              <a:ext uri="{FF2B5EF4-FFF2-40B4-BE49-F238E27FC236}">
                <a16:creationId xmlns:a16="http://schemas.microsoft.com/office/drawing/2014/main" id="{9FF7EADC-3FE9-4091-9209-77B8BE003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9" r="-3" b="20422"/>
          <a:stretch/>
        </p:blipFill>
        <p:spPr bwMode="auto">
          <a:xfrm>
            <a:off x="6096610" y="10"/>
            <a:ext cx="6095390" cy="3428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edekar misal">
            <a:extLst>
              <a:ext uri="{FF2B5EF4-FFF2-40B4-BE49-F238E27FC236}">
                <a16:creationId xmlns:a16="http://schemas.microsoft.com/office/drawing/2014/main" id="{60C259CB-8DD5-4416-A8B1-E4D651E04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5239"/>
          <a:stretch/>
        </p:blipFill>
        <p:spPr bwMode="auto">
          <a:xfrm>
            <a:off x="20" y="3429225"/>
            <a:ext cx="6095370" cy="342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mledar misal">
            <a:extLst>
              <a:ext uri="{FF2B5EF4-FFF2-40B4-BE49-F238E27FC236}">
                <a16:creationId xmlns:a16="http://schemas.microsoft.com/office/drawing/2014/main" id="{28E16E33-1E9D-4E02-9B55-A7FD0D0D4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8" r="-3" b="4063"/>
          <a:stretch/>
        </p:blipFill>
        <p:spPr bwMode="auto">
          <a:xfrm>
            <a:off x="6096610" y="3428999"/>
            <a:ext cx="6095390" cy="3429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EC82A6-E15F-4C58-B742-131B884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33747" y="1186483"/>
            <a:ext cx="4510627" cy="4477933"/>
            <a:chOff x="3833747" y="1186483"/>
            <a:chExt cx="4510627" cy="4477933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D6A56EC-C2F6-44E9-A428-B9DF42246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7681" y="1186483"/>
              <a:ext cx="4506693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Isosceles Triangle 39">
              <a:extLst>
                <a:ext uri="{FF2B5EF4-FFF2-40B4-BE49-F238E27FC236}">
                  <a16:creationId xmlns:a16="http://schemas.microsoft.com/office/drawing/2014/main" id="{F62D6D76-50AA-4CAA-B94A-16C5825F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06230EC-670E-421D-8348-0FB779CBD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3747" y="1991156"/>
              <a:ext cx="4510180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C70CE5-39D5-4594-A299-9D154F900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043" y="2075504"/>
            <a:ext cx="4345588" cy="20427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Best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Misal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in Pune?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A1857-2248-4437-A79F-A1DE46786090}"/>
              </a:ext>
            </a:extLst>
          </p:cNvPr>
          <p:cNvSpPr txBox="1"/>
          <p:nvPr/>
        </p:nvSpPr>
        <p:spPr>
          <a:xfrm>
            <a:off x="4248952" y="4417255"/>
            <a:ext cx="36560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trike="sngStrike" dirty="0">
                <a:solidFill>
                  <a:schemeClr val="bg1"/>
                </a:solidFill>
              </a:rPr>
              <a:t>Why?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How do you know that?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D14CB-50A1-4A25-9E20-1FBBD3E66918}"/>
              </a:ext>
            </a:extLst>
          </p:cNvPr>
          <p:cNvSpPr txBox="1"/>
          <p:nvPr/>
        </p:nvSpPr>
        <p:spPr>
          <a:xfrm>
            <a:off x="5120296" y="1281111"/>
            <a:ext cx="2026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New in Pune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64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24;p26">
            <a:extLst>
              <a:ext uri="{FF2B5EF4-FFF2-40B4-BE49-F238E27FC236}">
                <a16:creationId xmlns:a16="http://schemas.microsoft.com/office/drawing/2014/main" id="{5E4A8BF7-B867-4B34-BBAE-E3F9354056E2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73582F"/>
              </a:clrFrom>
              <a:clrTo>
                <a:srgbClr val="73582F">
                  <a:alpha val="0"/>
                </a:srgbClr>
              </a:clrTo>
            </a:clrChang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15273" b="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5A803-E648-4B5D-A61B-9F2F4B9A4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  <a:latin typeface="+mj-lt"/>
              </a:rPr>
              <a:t>Life </a:t>
            </a:r>
            <a:r>
              <a:rPr lang="en-IN" dirty="0">
                <a:solidFill>
                  <a:srgbClr val="FFFFFF"/>
                </a:solidFill>
                <a:latin typeface="+mj-lt"/>
              </a:rPr>
              <a:t>is full of choices </a:t>
            </a:r>
          </a:p>
          <a:p>
            <a:pPr lvl="1" algn="just"/>
            <a:r>
              <a:rPr lang="en-US" i="1" u="sng" dirty="0">
                <a:solidFill>
                  <a:srgbClr val="FFFFFF"/>
                </a:solidFill>
                <a:latin typeface="+mj-lt"/>
              </a:rPr>
              <a:t>Small questions</a:t>
            </a:r>
            <a:r>
              <a:rPr lang="en-US" i="1" dirty="0">
                <a:solidFill>
                  <a:srgbClr val="FFFFFF"/>
                </a:solidFill>
                <a:latin typeface="+mj-lt"/>
              </a:rPr>
              <a:t> -  school to attend, career to choose, city to settle in</a:t>
            </a:r>
          </a:p>
          <a:p>
            <a:pPr lvl="1"/>
            <a:r>
              <a:rPr lang="en-US" i="1" u="sng" dirty="0">
                <a:solidFill>
                  <a:srgbClr val="FFFFFF"/>
                </a:solidFill>
                <a:latin typeface="+mj-lt"/>
              </a:rPr>
              <a:t>Big questions </a:t>
            </a:r>
            <a:r>
              <a:rPr lang="en-US" dirty="0">
                <a:solidFill>
                  <a:srgbClr val="FFFFFF"/>
                </a:solidFill>
                <a:latin typeface="+mj-lt"/>
              </a:rPr>
              <a:t>    </a:t>
            </a:r>
            <a:r>
              <a:rPr lang="en-US" i="1" dirty="0">
                <a:solidFill>
                  <a:srgbClr val="FFFFFF"/>
                </a:solidFill>
                <a:latin typeface="+mj-lt"/>
              </a:rPr>
              <a:t>-  python or java, Laurel or </a:t>
            </a:r>
            <a:r>
              <a:rPr lang="en-US" i="1" dirty="0" err="1">
                <a:solidFill>
                  <a:srgbClr val="FFFFFF"/>
                </a:solidFill>
                <a:latin typeface="+mj-lt"/>
              </a:rPr>
              <a:t>Yanny</a:t>
            </a:r>
            <a:endParaRPr lang="en-US" i="1" dirty="0">
              <a:solidFill>
                <a:srgbClr val="FFFFFF"/>
              </a:solidFill>
              <a:latin typeface="+mj-lt"/>
            </a:endParaRPr>
          </a:p>
          <a:p>
            <a:pPr marL="457200" lvl="1" indent="0">
              <a:buNone/>
            </a:pPr>
            <a:endParaRPr lang="en-IN" dirty="0">
              <a:solidFill>
                <a:srgbClr val="FFFFFF"/>
              </a:solidFill>
              <a:latin typeface="+mj-lt"/>
            </a:endParaRPr>
          </a:p>
          <a:p>
            <a:r>
              <a:rPr lang="en-IN" dirty="0">
                <a:solidFill>
                  <a:srgbClr val="FFFFFF"/>
                </a:solidFill>
                <a:latin typeface="+mj-lt"/>
              </a:rPr>
              <a:t>So are services and products</a:t>
            </a:r>
          </a:p>
          <a:p>
            <a:pPr lvl="1"/>
            <a:r>
              <a:rPr lang="en-IN" i="1" dirty="0">
                <a:solidFill>
                  <a:srgbClr val="FFFFFF"/>
                </a:solidFill>
                <a:latin typeface="+mj-lt"/>
              </a:rPr>
              <a:t>missal place to go, clothes to buy, videos to watch, meetup to attend</a:t>
            </a: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  <a:latin typeface="+mj-lt"/>
            </a:endParaRP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Decision Fatigue</a:t>
            </a:r>
          </a:p>
          <a:p>
            <a:pPr lvl="1"/>
            <a:r>
              <a:rPr lang="en-IN" dirty="0">
                <a:solidFill>
                  <a:srgbClr val="FFFFFF"/>
                </a:solidFill>
                <a:latin typeface="+mj-lt"/>
              </a:rPr>
              <a:t>We use willpower to do everything </a:t>
            </a:r>
          </a:p>
          <a:p>
            <a:pPr lvl="1"/>
            <a:r>
              <a:rPr lang="en-IN" dirty="0">
                <a:solidFill>
                  <a:srgbClr val="FFFFFF"/>
                </a:solidFill>
                <a:latin typeface="+mj-lt"/>
              </a:rPr>
              <a:t>Our daily willpower is limited</a:t>
            </a:r>
          </a:p>
          <a:p>
            <a:pPr lvl="1"/>
            <a:endParaRPr lang="en-US" sz="2800" dirty="0">
              <a:solidFill>
                <a:srgbClr val="FFFFFF"/>
              </a:solidFill>
              <a:latin typeface="+mj-lt"/>
            </a:endParaRP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R</a:t>
            </a:r>
            <a:r>
              <a:rPr lang="en-IN" dirty="0" err="1">
                <a:solidFill>
                  <a:srgbClr val="FFFFFF"/>
                </a:solidFill>
                <a:latin typeface="+mj-lt"/>
              </a:rPr>
              <a:t>elevance</a:t>
            </a:r>
            <a:r>
              <a:rPr lang="en-IN" dirty="0">
                <a:solidFill>
                  <a:srgbClr val="FFFFFF"/>
                </a:solidFill>
                <a:latin typeface="+mj-lt"/>
              </a:rPr>
              <a:t> and User Level Personalization </a:t>
            </a:r>
            <a:r>
              <a:rPr lang="en-IN" i="1" dirty="0">
                <a:solidFill>
                  <a:srgbClr val="FFFFFF"/>
                </a:solidFill>
                <a:latin typeface="+mj-lt"/>
              </a:rPr>
              <a:t>(marketing)</a:t>
            </a:r>
          </a:p>
          <a:p>
            <a:pPr marL="0" indent="0">
              <a:buNone/>
            </a:pP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2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0BFBF500-C9F1-44F1-BAC7-900872997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t="4233" b="57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AF97B5-6E9E-4EA2-8EFC-3C18D571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The way you chill</a:t>
            </a:r>
          </a:p>
        </p:txBody>
      </p:sp>
    </p:spTree>
    <p:extLst>
      <p:ext uri="{BB962C8B-B14F-4D97-AF65-F5344CB8AC3E}">
        <p14:creationId xmlns:p14="http://schemas.microsoft.com/office/powerpoint/2010/main" val="435723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mazon recommendation system">
            <a:extLst>
              <a:ext uri="{FF2B5EF4-FFF2-40B4-BE49-F238E27FC236}">
                <a16:creationId xmlns:a16="http://schemas.microsoft.com/office/drawing/2014/main" id="{F19D0793-5DEC-4485-ADA6-FAE1C0330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r="4241" b="-1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4206507-76F5-4316-AAF5-4EAFEE5EB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3BC2B61-D77E-45AB-8722-15BC6A7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275452-1998-476F-BF51-AD059C6AD0E3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FFFFFF"/>
                </a:solidFill>
              </a:rPr>
              <a:t>What you buy</a:t>
            </a:r>
          </a:p>
        </p:txBody>
      </p:sp>
    </p:spTree>
    <p:extLst>
      <p:ext uri="{BB962C8B-B14F-4D97-AF65-F5344CB8AC3E}">
        <p14:creationId xmlns:p14="http://schemas.microsoft.com/office/powerpoint/2010/main" val="3940157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9" name="Picture 4" descr="Image result for facebook">
            <a:extLst>
              <a:ext uri="{FF2B5EF4-FFF2-40B4-BE49-F238E27FC236}">
                <a16:creationId xmlns:a16="http://schemas.microsoft.com/office/drawing/2014/main" id="{98531EF8-4EEC-40DA-B904-CA5939D8E2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8FCD21-3A69-4FC5-B67F-5EFEDDC4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Who you be-friend</a:t>
            </a:r>
          </a:p>
        </p:txBody>
      </p:sp>
      <p:pic>
        <p:nvPicPr>
          <p:cNvPr id="3" name="Picture 6" descr="Image result for facebook">
            <a:extLst>
              <a:ext uri="{FF2B5EF4-FFF2-40B4-BE49-F238E27FC236}">
                <a16:creationId xmlns:a16="http://schemas.microsoft.com/office/drawing/2014/main" id="{A9AD09E0-4415-4046-94BE-BDD9CA02B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167" y="5039982"/>
            <a:ext cx="1828360" cy="121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135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threePicAndTx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1642</TotalTime>
  <Words>1006</Words>
  <Application>Microsoft Office PowerPoint</Application>
  <PresentationFormat>Widescreen</PresentationFormat>
  <Paragraphs>312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GrilledCheese BTN Toasted</vt:lpstr>
      <vt:lpstr>Wingdings</vt:lpstr>
      <vt:lpstr>Office Theme</vt:lpstr>
      <vt:lpstr>Recommender Systems</vt:lpstr>
      <vt:lpstr>Agenda</vt:lpstr>
      <vt:lpstr>Machine Learning</vt:lpstr>
      <vt:lpstr>Recommender Systems</vt:lpstr>
      <vt:lpstr>Best Misal in Pune?</vt:lpstr>
      <vt:lpstr>PowerPoint Presentation</vt:lpstr>
      <vt:lpstr>The way you chill</vt:lpstr>
      <vt:lpstr>PowerPoint Presentation</vt:lpstr>
      <vt:lpstr>Who you be-friend</vt:lpstr>
      <vt:lpstr>Where you work</vt:lpstr>
      <vt:lpstr>Power of Recommendations</vt:lpstr>
      <vt:lpstr>PowerPoint Presentation</vt:lpstr>
      <vt:lpstr>PowerPoint Presentation</vt:lpstr>
      <vt:lpstr>User Matrix Rating Matrix</vt:lpstr>
      <vt:lpstr>Rating Matrix</vt:lpstr>
      <vt:lpstr>Dot Product</vt:lpstr>
      <vt:lpstr>Singular Value Decomposition</vt:lpstr>
      <vt:lpstr>PowerPoint Presentation</vt:lpstr>
      <vt:lpstr>THREE MAJOR METHODOLOGY </vt:lpstr>
      <vt:lpstr>Content based filtering</vt:lpstr>
      <vt:lpstr>Type 0: Recommend most popular</vt:lpstr>
      <vt:lpstr>Example : Content Based </vt:lpstr>
      <vt:lpstr>PowerPoint Presentation</vt:lpstr>
      <vt:lpstr>Collaborative Filtering</vt:lpstr>
      <vt:lpstr>Collaborative Filtering</vt:lpstr>
      <vt:lpstr>Example : Collaborative Filtering</vt:lpstr>
      <vt:lpstr>PowerPoint Presentation</vt:lpstr>
      <vt:lpstr>PowerPoint Presentation</vt:lpstr>
      <vt:lpstr>PowerPoint Presentation</vt:lpstr>
      <vt:lpstr>Recap</vt:lpstr>
      <vt:lpstr>Demo time!</vt:lpstr>
      <vt:lpstr>Performance Metrics</vt:lpstr>
      <vt:lpstr>Today</vt:lpstr>
      <vt:lpstr>Deep Learning in RecoSys</vt:lpstr>
      <vt:lpstr>Deep Learning in RecoSys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</dc:title>
  <dc:creator>Ankush Tale</dc:creator>
  <cp:lastModifiedBy>Ankush Tale</cp:lastModifiedBy>
  <cp:revision>208</cp:revision>
  <dcterms:created xsi:type="dcterms:W3CDTF">2018-10-08T13:15:20Z</dcterms:created>
  <dcterms:modified xsi:type="dcterms:W3CDTF">2018-11-25T02:22:00Z</dcterms:modified>
</cp:coreProperties>
</file>